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3" r:id="rId4"/>
    <p:sldId id="264" r:id="rId5"/>
    <p:sldId id="274" r:id="rId6"/>
    <p:sldId id="275" r:id="rId7"/>
    <p:sldId id="284" r:id="rId8"/>
    <p:sldId id="265" r:id="rId9"/>
    <p:sldId id="273" r:id="rId10"/>
    <p:sldId id="266" r:id="rId11"/>
    <p:sldId id="279" r:id="rId12"/>
    <p:sldId id="270" r:id="rId13"/>
    <p:sldId id="278" r:id="rId14"/>
    <p:sldId id="271" r:id="rId15"/>
    <p:sldId id="281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FF"/>
    <a:srgbClr val="FFFFFF"/>
    <a:srgbClr val="B3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8" autoAdjust="0"/>
    <p:restoredTop sz="94660"/>
  </p:normalViewPr>
  <p:slideViewPr>
    <p:cSldViewPr>
      <p:cViewPr varScale="1">
        <p:scale>
          <a:sx n="110" d="100"/>
          <a:sy n="110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jpeg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9.jpeg"/><Relationship Id="rId5" Type="http://schemas.openxmlformats.org/officeDocument/2006/relationships/image" Target="../media/image4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1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9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3.xm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96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134" name="Рисунок 133" descr="pic-023hjvuien-016.png"/>
          <p:cNvPicPr>
            <a:picLocks noChangeAspect="1"/>
          </p:cNvPicPr>
          <p:nvPr/>
        </p:nvPicPr>
        <p:blipFill>
          <a:blip r:embed="rId10"/>
          <a:srcRect l="7094" t="6534" r="2656" b="4420"/>
          <a:stretch>
            <a:fillRect/>
          </a:stretch>
        </p:blipFill>
        <p:spPr>
          <a:xfrm>
            <a:off x="990600" y="609600"/>
            <a:ext cx="7467600" cy="5718830"/>
          </a:xfrm>
          <a:prstGeom prst="rect">
            <a:avLst/>
          </a:prstGeom>
        </p:spPr>
      </p:pic>
      <p:sp>
        <p:nvSpPr>
          <p:cNvPr id="135" name="Заголовок 134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5867400" cy="13716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Интерактивная игра</a:t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«Правила дорожные –</a:t>
            </a:r>
            <a:br>
              <a:rPr lang="ru-RU" sz="3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детям знать положено!</a:t>
            </a:r>
            <a:br>
              <a:rPr lang="ru-RU" sz="3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(для детей 3-4 лет)</a:t>
            </a:r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6" name="Подзаголовок 135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3352800" cy="1752600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Авторы: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воспитатель 1 кв.категории  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            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Дедюлина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Т.В.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воспитатель 1 кв. категории 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       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Сынкова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И.Н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sp>
        <p:nvSpPr>
          <p:cNvPr id="74" name="Овал 73"/>
          <p:cNvSpPr/>
          <p:nvPr/>
        </p:nvSpPr>
        <p:spPr>
          <a:xfrm>
            <a:off x="4343400" y="457200"/>
            <a:ext cx="612000" cy="612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343400" y="1143000"/>
            <a:ext cx="612000" cy="612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343400" y="1828800"/>
            <a:ext cx="612000" cy="612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s://ds03.infourok.ru/uploads/ex/056a/0005f8d9-21fb2583/img8.jpg"/>
          <p:cNvPicPr>
            <a:picLocks noChangeAspect="1" noChangeArrowheads="1"/>
          </p:cNvPicPr>
          <p:nvPr/>
        </p:nvPicPr>
        <p:blipFill>
          <a:blip r:embed="rId10"/>
          <a:srcRect l="34198" t="8108" r="16892" b="27027"/>
          <a:stretch>
            <a:fillRect/>
          </a:stretch>
        </p:blipFill>
        <p:spPr bwMode="auto">
          <a:xfrm>
            <a:off x="685800" y="1143000"/>
            <a:ext cx="26421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ds03.infourok.ru/uploads/ex/056a/0005f8d9-21fb2583/img9.jpg"/>
          <p:cNvPicPr>
            <a:picLocks noChangeAspect="1" noChangeArrowheads="1"/>
          </p:cNvPicPr>
          <p:nvPr/>
        </p:nvPicPr>
        <p:blipFill>
          <a:blip r:embed="rId11"/>
          <a:srcRect l="37302" t="5263" r="12624" b="28947"/>
          <a:stretch>
            <a:fillRect/>
          </a:stretch>
        </p:blipFill>
        <p:spPr bwMode="auto">
          <a:xfrm>
            <a:off x="5638800" y="1143000"/>
            <a:ext cx="2628000" cy="258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6" descr="https://ds03.infourok.ru/uploads/ex/056a/0005f8d9-21fb2583/img8.jpg"/>
          <p:cNvPicPr>
            <a:picLocks noChangeAspect="1" noChangeArrowheads="1"/>
          </p:cNvPicPr>
          <p:nvPr/>
        </p:nvPicPr>
        <p:blipFill>
          <a:blip r:embed="rId10"/>
          <a:srcRect l="15860" t="11870" r="29126" b="27027"/>
          <a:stretch>
            <a:fillRect/>
          </a:stretch>
        </p:blipFill>
        <p:spPr bwMode="auto">
          <a:xfrm>
            <a:off x="2971800" y="3810000"/>
            <a:ext cx="2971800" cy="247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Рисунок 77" descr="e84d72b3ac4717572aefa374eac42464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0" t="47541" r="51931" b="39344"/>
          <a:stretch>
            <a:fillRect/>
          </a:stretch>
        </p:blipFill>
        <p:spPr>
          <a:xfrm>
            <a:off x="3505200" y="4876800"/>
            <a:ext cx="1295400" cy="609600"/>
          </a:xfrm>
          <a:prstGeom prst="rect">
            <a:avLst/>
          </a:prstGeom>
        </p:spPr>
      </p:pic>
      <p:pic>
        <p:nvPicPr>
          <p:cNvPr id="80" name="Рисунок 79" descr="e0f051dd300ee8ab364125caec1ce445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82" t="54580" r="6028" b="4198"/>
          <a:stretch>
            <a:fillRect/>
          </a:stretch>
        </p:blipFill>
        <p:spPr>
          <a:xfrm>
            <a:off x="3200400" y="4191000"/>
            <a:ext cx="1427263" cy="684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786182" y="2500306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Arial Black" pitchFamily="34" charset="0"/>
              </a:rPr>
              <a:t>Расставь правильно сигналы светофора</a:t>
            </a:r>
          </a:p>
        </p:txBody>
      </p:sp>
      <p:sp>
        <p:nvSpPr>
          <p:cNvPr id="79" name="Овал 78"/>
          <p:cNvSpPr/>
          <p:nvPr/>
        </p:nvSpPr>
        <p:spPr>
          <a:xfrm>
            <a:off x="5286380" y="3929066"/>
            <a:ext cx="1080000" cy="108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285984" y="928670"/>
            <a:ext cx="1080000" cy="1080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6858016" y="1000108"/>
            <a:ext cx="1080000" cy="1080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9" grpId="0" animBg="1"/>
      <p:bldP spid="8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96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134" name="Рисунок 133" descr="pic-023hjvuien-016.png"/>
          <p:cNvPicPr>
            <a:picLocks noChangeAspect="1"/>
          </p:cNvPicPr>
          <p:nvPr/>
        </p:nvPicPr>
        <p:blipFill>
          <a:blip r:embed="rId10"/>
          <a:srcRect l="7094" t="6534" r="2656" b="4420"/>
          <a:stretch>
            <a:fillRect/>
          </a:stretch>
        </p:blipFill>
        <p:spPr>
          <a:xfrm>
            <a:off x="1143000" y="609600"/>
            <a:ext cx="7543800" cy="5777185"/>
          </a:xfrm>
          <a:prstGeom prst="rect">
            <a:avLst/>
          </a:prstGeom>
        </p:spPr>
      </p:pic>
      <p:sp>
        <p:nvSpPr>
          <p:cNvPr id="135" name="Заголовок 13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95600" y="1676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УМНЫЕ МАШИНЫ</a:t>
            </a:r>
          </a:p>
        </p:txBody>
      </p:sp>
      <p:pic>
        <p:nvPicPr>
          <p:cNvPr id="77" name="Picture 3" descr="https://littleplay.ru/wp-content/uploads/2020/10/postav-mashinu-v-garazh-scaled.jpg"/>
          <p:cNvPicPr>
            <a:picLocks noChangeAspect="1" noChangeArrowheads="1"/>
          </p:cNvPicPr>
          <p:nvPr/>
        </p:nvPicPr>
        <p:blipFill>
          <a:blip r:embed="rId11" cstate="print"/>
          <a:srcRect l="16071" t="11955" r="16071" b="25746"/>
          <a:stretch>
            <a:fillRect/>
          </a:stretch>
        </p:blipFill>
        <p:spPr bwMode="auto">
          <a:xfrm>
            <a:off x="2514600" y="3429000"/>
            <a:ext cx="4083908" cy="26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143000" y="1066800"/>
            <a:ext cx="108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с двумя вырезанными соседними углами 82"/>
          <p:cNvSpPr/>
          <p:nvPr/>
        </p:nvSpPr>
        <p:spPr>
          <a:xfrm>
            <a:off x="990600" y="838200"/>
            <a:ext cx="1368000" cy="228600"/>
          </a:xfrm>
          <a:prstGeom prst="snip2Same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858000" y="1219200"/>
            <a:ext cx="18000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с двумя вырезанными соседними углами 85"/>
          <p:cNvSpPr/>
          <p:nvPr/>
        </p:nvSpPr>
        <p:spPr>
          <a:xfrm>
            <a:off x="990600" y="3429000"/>
            <a:ext cx="1368000" cy="228600"/>
          </a:xfrm>
          <a:prstGeom prst="snip2Same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143000" y="2362200"/>
            <a:ext cx="1080000" cy="720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8" name="Прямоугольник с двумя вырезанными соседними углами 87"/>
          <p:cNvSpPr/>
          <p:nvPr/>
        </p:nvSpPr>
        <p:spPr>
          <a:xfrm>
            <a:off x="990600" y="2133600"/>
            <a:ext cx="1368000" cy="228600"/>
          </a:xfrm>
          <a:prstGeom prst="snip2Same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43000" y="5181600"/>
            <a:ext cx="1080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с двумя вырезанными соседними углами 89"/>
          <p:cNvSpPr/>
          <p:nvPr/>
        </p:nvSpPr>
        <p:spPr>
          <a:xfrm>
            <a:off x="6705600" y="914400"/>
            <a:ext cx="2052000" cy="288000"/>
          </a:xfrm>
          <a:prstGeom prst="snip2Same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1143000" y="3657600"/>
            <a:ext cx="1080000" cy="72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с двумя вырезанными соседними углами 91"/>
          <p:cNvSpPr/>
          <p:nvPr/>
        </p:nvSpPr>
        <p:spPr>
          <a:xfrm>
            <a:off x="990600" y="4953000"/>
            <a:ext cx="1368000" cy="228600"/>
          </a:xfrm>
          <a:prstGeom prst="snip2Same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781800" y="4114800"/>
            <a:ext cx="1800000" cy="1676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4" name="Прямоугольник с двумя вырезанными соседними углами 103"/>
          <p:cNvSpPr/>
          <p:nvPr/>
        </p:nvSpPr>
        <p:spPr>
          <a:xfrm>
            <a:off x="6629400" y="3810000"/>
            <a:ext cx="2052000" cy="288000"/>
          </a:xfrm>
          <a:prstGeom prst="snip2Same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7" name="Рисунок 106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2743200" y="2362200"/>
            <a:ext cx="1800000" cy="835713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2667000" y="3276600"/>
            <a:ext cx="3960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 flipV="1">
            <a:off x="2743200" y="1219200"/>
            <a:ext cx="3960000" cy="72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2667000" y="32004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743200" y="11430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6553200" y="32004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629400" y="11430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 flipV="1">
            <a:off x="2667000" y="2209800"/>
            <a:ext cx="3960000" cy="72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667000" y="21336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629400" y="21336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 flipV="1">
            <a:off x="2667000" y="4114800"/>
            <a:ext cx="3960000" cy="72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2667000" y="40386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553200" y="4038600"/>
            <a:ext cx="76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5400000" flipV="1">
            <a:off x="3276601" y="2514599"/>
            <a:ext cx="3124199" cy="76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 descr="police-fire-ambulance-vector-366158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22222" r="152" b="42222"/>
          <a:stretch>
            <a:fillRect/>
          </a:stretch>
        </p:blipFill>
        <p:spPr>
          <a:xfrm flipH="1">
            <a:off x="5181600" y="3352800"/>
            <a:ext cx="1524000" cy="812800"/>
          </a:xfrm>
          <a:prstGeom prst="rect">
            <a:avLst/>
          </a:prstGeom>
        </p:spPr>
      </p:pic>
      <p:pic>
        <p:nvPicPr>
          <p:cNvPr id="153" name="Рисунок 152" descr="maxresdefault (4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35" r="735" b="56863"/>
          <a:stretch>
            <a:fillRect/>
          </a:stretch>
        </p:blipFill>
        <p:spPr>
          <a:xfrm>
            <a:off x="5181600" y="1371600"/>
            <a:ext cx="1008000" cy="504000"/>
          </a:xfrm>
          <a:prstGeom prst="rect">
            <a:avLst/>
          </a:prstGeom>
        </p:spPr>
      </p:pic>
      <p:pic>
        <p:nvPicPr>
          <p:cNvPr id="154" name="Рисунок 153" descr="maxresdefault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35" t="50981" r="2941"/>
          <a:stretch>
            <a:fillRect/>
          </a:stretch>
        </p:blipFill>
        <p:spPr>
          <a:xfrm>
            <a:off x="3124200" y="3429000"/>
            <a:ext cx="1008000" cy="599999"/>
          </a:xfrm>
          <a:prstGeom prst="rect">
            <a:avLst/>
          </a:prstGeom>
        </p:spPr>
      </p:pic>
      <p:pic>
        <p:nvPicPr>
          <p:cNvPr id="155" name="Рисунок 154" descr="maxresdefault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6" t="47059" r="51471" b="9804"/>
          <a:stretch>
            <a:fillRect/>
          </a:stretch>
        </p:blipFill>
        <p:spPr>
          <a:xfrm>
            <a:off x="5257800" y="2362200"/>
            <a:ext cx="1008000" cy="528002"/>
          </a:xfrm>
          <a:prstGeom prst="rect">
            <a:avLst/>
          </a:prstGeom>
        </p:spPr>
      </p:pic>
      <p:pic>
        <p:nvPicPr>
          <p:cNvPr id="156" name="Рисунок 155" descr="maxresdefault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6" t="3922" r="51471" b="56862"/>
          <a:stretch>
            <a:fillRect/>
          </a:stretch>
        </p:blipFill>
        <p:spPr>
          <a:xfrm>
            <a:off x="3200400" y="1447800"/>
            <a:ext cx="1008000" cy="479998"/>
          </a:xfrm>
          <a:prstGeom prst="rect">
            <a:avLst/>
          </a:prstGeom>
        </p:spPr>
      </p:pic>
      <p:sp>
        <p:nvSpPr>
          <p:cNvPr id="157" name="Rectangle 1"/>
          <p:cNvSpPr>
            <a:spLocks noChangeArrowheads="1"/>
          </p:cNvSpPr>
          <p:nvPr/>
        </p:nvSpPr>
        <p:spPr bwMode="auto">
          <a:xfrm>
            <a:off x="3657600" y="4267200"/>
            <a:ext cx="236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Посмотри-ка, что случилось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Все машинки заблудились.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Машинкам скорее ты помоги,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в нужный гараж ты их отвези.</a:t>
            </a:r>
            <a:endParaRPr kumimoji="0" lang="ru-RU" sz="160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4399 L -0.18072 0.57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0.00093 L -0.43663 0.17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5417 L -0.40572 0.232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6 0.04028 L -0.20382 -0.2958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01065 L 0.43229 0.32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-0.00625 L 0.18854 -0.163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56" name="Рисунок 55" descr="pic-023hjvuien-016.png"/>
          <p:cNvPicPr>
            <a:picLocks noChangeAspect="1"/>
          </p:cNvPicPr>
          <p:nvPr/>
        </p:nvPicPr>
        <p:blipFill>
          <a:blip r:embed="rId10"/>
          <a:srcRect l="7094" t="6534" r="2656" b="4420"/>
          <a:stretch>
            <a:fillRect/>
          </a:stretch>
        </p:blipFill>
        <p:spPr>
          <a:xfrm flipH="1">
            <a:off x="381000" y="609600"/>
            <a:ext cx="7365794" cy="55626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362200" y="25146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62200" y="2743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Arial Black" pitchFamily="34" charset="0"/>
              </a:rPr>
              <a:t>НАЗОВИ </a:t>
            </a:r>
          </a:p>
          <a:p>
            <a:r>
              <a:rPr lang="ru-RU" sz="3600" dirty="0">
                <a:solidFill>
                  <a:srgbClr val="00B0F0"/>
                </a:solidFill>
                <a:latin typeface="Arial Black" pitchFamily="34" charset="0"/>
              </a:rPr>
              <a:t>             ТРАНСПОРТ</a:t>
            </a:r>
          </a:p>
        </p:txBody>
      </p:sp>
      <p:pic>
        <p:nvPicPr>
          <p:cNvPr id="75" name="Рисунок 74" descr="img5 (2).jpg"/>
          <p:cNvPicPr>
            <a:picLocks noChangeAspect="1"/>
          </p:cNvPicPr>
          <p:nvPr/>
        </p:nvPicPr>
        <p:blipFill>
          <a:blip r:embed="rId11" cstate="print"/>
          <a:srcRect t="13889" r="4166"/>
          <a:stretch>
            <a:fillRect/>
          </a:stretch>
        </p:blipFill>
        <p:spPr>
          <a:xfrm>
            <a:off x="2857488" y="3857628"/>
            <a:ext cx="3286148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533400"/>
            <a:ext cx="358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Спешит машина красная,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 выключая фар,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службу, на опасную-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Спешит тушить пожар.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86200" y="24384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Весь день - домой и на работу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Возить людей его забота!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Точно, вовремя и ловко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Подъезжает к остановке.</a:t>
            </a: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1447800" y="43434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Вот с крестом машина мчится,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Обгоняя всех,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больницу</a:t>
            </a:r>
          </a:p>
        </p:txBody>
      </p:sp>
      <p:pic>
        <p:nvPicPr>
          <p:cNvPr id="75" name="Рисунок 74" descr="276725_html_345b4542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7" r="230" b="58333"/>
          <a:stretch>
            <a:fillRect/>
          </a:stretch>
        </p:blipFill>
        <p:spPr>
          <a:xfrm>
            <a:off x="4572000" y="762000"/>
            <a:ext cx="2895600" cy="1143000"/>
          </a:xfrm>
          <a:prstGeom prst="rect">
            <a:avLst/>
          </a:prstGeom>
        </p:spPr>
      </p:pic>
      <p:pic>
        <p:nvPicPr>
          <p:cNvPr id="76" name="Рисунок 75" descr="spetc_transport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E2FAD6"/>
              </a:clrFrom>
              <a:clrTo>
                <a:srgbClr val="E2FAD6">
                  <a:alpha val="0"/>
                </a:srgbClr>
              </a:clrTo>
            </a:clrChange>
          </a:blip>
          <a:srcRect l="52941" t="53782" r="-2101"/>
          <a:stretch>
            <a:fillRect/>
          </a:stretch>
        </p:blipFill>
        <p:spPr>
          <a:xfrm>
            <a:off x="4926676" y="4038600"/>
            <a:ext cx="2880000" cy="1523077"/>
          </a:xfrm>
          <a:prstGeom prst="rect">
            <a:avLst/>
          </a:prstGeom>
        </p:spPr>
      </p:pic>
      <p:pic>
        <p:nvPicPr>
          <p:cNvPr id="77" name="Рисунок 76" descr="e0f051dd300ee8ab364125caec1ce445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068" t="51355" r="2847"/>
          <a:stretch>
            <a:fillRect/>
          </a:stretch>
        </p:blipFill>
        <p:spPr>
          <a:xfrm>
            <a:off x="762000" y="2362200"/>
            <a:ext cx="3270599" cy="150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4548 0.0044 -0.0908 0.00903 -0.08194 0.02639 C -0.07309 0.04375 0.06216 0.08519 0.05295 0.1044 C 0.04375 0.12361 -0.0342 0.1294 -0.13767 0.14213 C -0.24114 0.15486 -0.49618 0.21505 -0.56788 0.18102 C -0.63958 0.14699 -0.65781 -0.0206 -0.56788 -0.0618 C -0.47795 -0.10301 -0.11337 -0.07315 -0.0283 -0.06551 C 0.05677 -0.05787 -0.05364 -0.02222 -0.05746 -0.01643 C -0.06128 -0.01065 -0.06111 -0.02708 -0.05087 -0.03032 C -0.04062 -0.03356 -0.0184 -0.03518 0.00382 -0.03657 " pathEditMode="relative" ptsTypes="aaaaaaaaaA">
                                      <p:cBhvr>
                                        <p:cTn id="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762000" y="685800"/>
            <a:ext cx="358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 летает, но жужжит,</a:t>
            </a:r>
            <a:b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горят в глазах жука,</a:t>
            </a:r>
            <a:b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Два блестящих огонька.</a:t>
            </a: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4114800" y="25908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Это что за богатырь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Вдоль дороги поднял пыль?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 асфальту напрямик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Едет с грузом грузовик.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B0F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1143000" y="4495800"/>
            <a:ext cx="358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вы спешите очень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ехать нужно срочно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Вас куда не попроси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Быстро довезет…</a:t>
            </a:r>
          </a:p>
        </p:txBody>
      </p:sp>
      <p:sp>
        <p:nvSpPr>
          <p:cNvPr id="33796" name="AutoShape 4" descr="https://mmedia.ozone.ru/multimedia/1021031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mmedia.ozone.ru/multimedia/1021031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" name="Рисунок 77" descr="102103183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4191000"/>
            <a:ext cx="3154680" cy="1566672"/>
          </a:xfrm>
          <a:prstGeom prst="rect">
            <a:avLst/>
          </a:prstGeom>
        </p:spPr>
      </p:pic>
      <p:pic>
        <p:nvPicPr>
          <p:cNvPr id="33800" name="Picture 8" descr="https://i.pinimg.com/736x/a5/a9/4d/a5a94d7007e25a5828abcbb7805f1fcb--cute-clipart-transportation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286000"/>
            <a:ext cx="2819400" cy="2003459"/>
          </a:xfrm>
          <a:prstGeom prst="rect">
            <a:avLst/>
          </a:prstGeom>
          <a:noFill/>
        </p:spPr>
      </p:pic>
      <p:pic>
        <p:nvPicPr>
          <p:cNvPr id="33802" name="Picture 10" descr="https://printonic.ru/uploads/images/2016/02/20/img_56c89864c1d7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609600"/>
            <a:ext cx="3257017" cy="169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333 C -0.06198 0.03356 -0.12378 0.03402 -0.14722 0.05764 C -0.17066 0.08125 -0.12517 0.15324 -0.14062 0.17569 C -0.15607 0.19815 -0.21805 0.16898 -0.23958 0.19236 C -0.26111 0.21574 -0.27812 0.27083 -0.26944 0.31666 C -0.26076 0.3625 -0.23246 0.41111 -0.18767 0.46782 C -0.14288 0.52453 -0.05 0.64236 -0.00121 0.65764 C 0.04757 0.67291 0.0625 0.62477 0.10469 0.56018 C 0.14688 0.4956 0.23073 0.33981 0.25174 0.27037 C 0.27274 0.20092 0.24306 0.17916 0.23108 0.14305 C 0.2191 0.10694 0.18681 0.07129 0.18004 0.05324 C 0.17327 0.03518 0.20209 0.03842 0.19063 0.03541 C 0.17917 0.0324 0.12743 0.03541 0.11077 0.03541 " pathEditMode="relative" rAng="0" ptsTypes="aaaaaaaaaaaaa">
                                      <p:cBhvr>
                                        <p:cTn id="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4861 C -0.00295 0.03495 -0.06128 -0.00371 -0.06145 -0.03287 C -0.06163 -0.06204 -0.02205 -0.10533 0.00782 -0.12593 C 0.03768 -0.14653 0.08594 -0.13357 0.11823 -0.15625 C 0.15052 -0.17894 0.17448 -0.23704 0.20122 -0.26181 C 0.22795 -0.28658 0.23438 -0.31945 0.27813 -0.30463 C 0.32223 -0.28982 0.42952 -0.21019 0.46493 -0.17246 C 0.50035 -0.13472 0.49549 -0.12153 0.49045 -0.07824 C 0.48542 -0.03496 0.49028 0.04653 0.4349 0.08796 C 0.37952 0.1294 0.22917 0.15671 0.15834 0.17083 C 0.0875 0.18495 0.05122 0.16713 0.01025 0.17338 C -0.03073 0.17963 -0.08402 0.22037 -0.08784 0.20856 C -0.09166 0.19676 -0.03211 0.12986 -0.01232 0.10301 C 0.00747 0.07616 0.02205 0.05926 0.03108 0.04768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88 -0.06342 C -0.1618 -0.06412 -0.15573 -0.06458 -0.15278 -0.07083 C -0.14948 -0.07708 -0.12291 -0.13055 -0.14878 -0.10231 C -0.17482 -0.0743 -0.26041 0.06458 -0.3092 0.09699 C -0.35798 0.13079 -0.38975 0.10486 -0.44132 0.09699 C -0.49288 0.09051 -0.58975 0.09213 -0.61857 0.05486 C -0.64739 0.0169 -0.64618 -0.07407 -0.61389 -0.12847 C -0.58159 -0.1831 -0.471 -0.21736 -0.42534 -0.27222 C -0.37968 -0.32731 -0.39583 -0.39676 -0.34028 -0.4581 C -0.28472 -0.52014 -0.17534 -0.65856 -0.09236 -0.64467 C -0.00955 -0.63079 0.11493 -0.44745 0.15764 -0.37569 C 0.20035 -0.30417 0.17084 -0.22616 0.16424 -0.21319 C 0.15764 -0.20023 0.13177 -0.31435 0.11806 -0.29745 C 0.10434 -0.28055 0.07222 -0.14236 0.08229 -0.11204 C 0.09236 -0.08171 0.16233 -0.14907 0.1783 -0.11551 C 0.19427 -0.08102 0.19809 0.05579 0.1783 0.09213 C 0.15851 0.12847 0.09584 0.10139 0.05955 0.10371 C 0.02327 0.10556 -0.01909 0.10857 -0.03958 0.10486 C -0.06007 0.10116 -0.0585 0.08611 -0.06354 0.08125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56" name="Рисунок 55" descr="pic-023hjvuien-016.png"/>
          <p:cNvPicPr>
            <a:picLocks noChangeAspect="1"/>
          </p:cNvPicPr>
          <p:nvPr/>
        </p:nvPicPr>
        <p:blipFill rotWithShape="1">
          <a:blip r:embed="rId10"/>
          <a:srcRect l="75057" t="9826" r="2655" b="4420"/>
          <a:stretch/>
        </p:blipFill>
        <p:spPr>
          <a:xfrm flipH="1">
            <a:off x="1057887" y="706799"/>
            <a:ext cx="1818984" cy="53569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1CCC89-1729-4DAB-93C8-B18D378B8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154" y="1844790"/>
            <a:ext cx="1066892" cy="743776"/>
          </a:xfrm>
          <a:prstGeom prst="rect">
            <a:avLst/>
          </a:prstGeom>
        </p:spPr>
      </p:pic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E648A97C-0496-41F5-8E6D-64CED3FA87C4}"/>
              </a:ext>
            </a:extLst>
          </p:cNvPr>
          <p:cNvSpPr/>
          <p:nvPr/>
        </p:nvSpPr>
        <p:spPr>
          <a:xfrm>
            <a:off x="3200400" y="1924507"/>
            <a:ext cx="4506185" cy="23126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39B21E-F06C-44DA-BDE9-3DF9934E440F}"/>
              </a:ext>
            </a:extLst>
          </p:cNvPr>
          <p:cNvSpPr/>
          <p:nvPr/>
        </p:nvSpPr>
        <p:spPr>
          <a:xfrm>
            <a:off x="3646748" y="2620821"/>
            <a:ext cx="398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 !</a:t>
            </a:r>
          </a:p>
        </p:txBody>
      </p:sp>
      <p:pic>
        <p:nvPicPr>
          <p:cNvPr id="11" name="Рисунок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EECAB19-9A0D-422E-813B-CDFB0EDE2A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1764" y="5598363"/>
            <a:ext cx="726237" cy="7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2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56" name="Рисунок 55" descr="pic-023hjvuien-016.png"/>
          <p:cNvPicPr>
            <a:picLocks noChangeAspect="1"/>
          </p:cNvPicPr>
          <p:nvPr/>
        </p:nvPicPr>
        <p:blipFill rotWithShape="1">
          <a:blip r:embed="rId10"/>
          <a:srcRect l="75313" t="9910" r="2655" b="4420"/>
          <a:stretch/>
        </p:blipFill>
        <p:spPr>
          <a:xfrm flipH="1">
            <a:off x="381000" y="744312"/>
            <a:ext cx="1798138" cy="535168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4717211-522F-4178-B4BF-50F1419CFBD5}"/>
              </a:ext>
            </a:extLst>
          </p:cNvPr>
          <p:cNvSpPr/>
          <p:nvPr/>
        </p:nvSpPr>
        <p:spPr>
          <a:xfrm rot="16200000">
            <a:off x="697804" y="2962201"/>
            <a:ext cx="4104000" cy="792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hlinkClick r:id="rId11" action="ppaction://hlinksldjump"/>
              </a:rPr>
              <a:t>НАЙДИ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ПО СИЛУЭТУ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32F40FE3-7F9C-4FFF-899D-3E7E720A5603}"/>
              </a:ext>
            </a:extLst>
          </p:cNvPr>
          <p:cNvSpPr/>
          <p:nvPr/>
        </p:nvSpPr>
        <p:spPr>
          <a:xfrm>
            <a:off x="3633517" y="1285099"/>
            <a:ext cx="758253" cy="410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hlinkClick r:id="rId12" action="ppaction://hlinksldjump"/>
              </a:rPr>
              <a:t>ВКЛЮЧИ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СВЕТОФОР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B394D46E-6EB4-4FFD-9428-E423C2CA7876}"/>
              </a:ext>
            </a:extLst>
          </p:cNvPr>
          <p:cNvSpPr/>
          <p:nvPr/>
        </p:nvSpPr>
        <p:spPr>
          <a:xfrm>
            <a:off x="4944793" y="1295400"/>
            <a:ext cx="758253" cy="410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hlinkClick r:id="rId13" action="ppaction://hlinksldjump"/>
              </a:rPr>
              <a:t>РЕГУЛИРОВЩИК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04B203EC-56F7-4240-9621-1979D3542DFD}"/>
              </a:ext>
            </a:extLst>
          </p:cNvPr>
          <p:cNvSpPr/>
          <p:nvPr/>
        </p:nvSpPr>
        <p:spPr>
          <a:xfrm>
            <a:off x="6096000" y="1306201"/>
            <a:ext cx="758253" cy="410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УМНЫЕ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hlinkClick r:id="rId14" action="ppaction://hlinksldjump"/>
              </a:rPr>
              <a:t>МАШИНЫ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xmlns="" id="{C51217CF-1B3A-4FA1-BE94-866DB7DD5E91}"/>
              </a:ext>
            </a:extLst>
          </p:cNvPr>
          <p:cNvSpPr/>
          <p:nvPr/>
        </p:nvSpPr>
        <p:spPr>
          <a:xfrm>
            <a:off x="7412400" y="1287193"/>
            <a:ext cx="758253" cy="410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НАЗОВИ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hlinkClick r:id="rId15" action="ppaction://hlinksldjump"/>
              </a:rPr>
              <a:t>ТРАНСПОРТ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CB7F711-9529-4DBB-95D8-DDB52706DCCC}"/>
              </a:ext>
            </a:extLst>
          </p:cNvPr>
          <p:cNvSpPr/>
          <p:nvPr/>
        </p:nvSpPr>
        <p:spPr>
          <a:xfrm>
            <a:off x="7467599" y="5791200"/>
            <a:ext cx="54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74" name="Рисунок 7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2" t="6808" r="75110" b="73175"/>
          <a:stretch>
            <a:fillRect/>
          </a:stretch>
        </p:blipFill>
        <p:spPr bwMode="auto">
          <a:xfrm>
            <a:off x="2571736" y="2143116"/>
            <a:ext cx="1957892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40030" r="75474" b="41954"/>
          <a:stretch>
            <a:fillRect/>
          </a:stretch>
        </p:blipFill>
        <p:spPr bwMode="auto">
          <a:xfrm>
            <a:off x="5867400" y="533400"/>
            <a:ext cx="224834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22" t="37968" r="51158" b="40571"/>
          <a:stretch>
            <a:fillRect/>
          </a:stretch>
        </p:blipFill>
        <p:spPr bwMode="auto">
          <a:xfrm>
            <a:off x="3276600" y="457200"/>
            <a:ext cx="19495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1" t="8459" r="53179" b="74620"/>
          <a:stretch>
            <a:fillRect/>
          </a:stretch>
        </p:blipFill>
        <p:spPr bwMode="auto">
          <a:xfrm>
            <a:off x="4929190" y="2000240"/>
            <a:ext cx="2003387" cy="12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/>
          <a:srcRect l="77517" t="7840" r="2708" b="74620"/>
          <a:stretch>
            <a:fillRect/>
          </a:stretch>
        </p:blipFill>
        <p:spPr bwMode="auto">
          <a:xfrm>
            <a:off x="3857620" y="4214818"/>
            <a:ext cx="2055906" cy="12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6" t="71191" r="52900" b="10648"/>
          <a:stretch>
            <a:fillRect/>
          </a:stretch>
        </p:blipFill>
        <p:spPr bwMode="auto">
          <a:xfrm>
            <a:off x="857224" y="428604"/>
            <a:ext cx="1971115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B10F5C8-0B78-4B3D-91E7-B6FE43613F1D}"/>
              </a:ext>
            </a:extLst>
          </p:cNvPr>
          <p:cNvSpPr/>
          <p:nvPr/>
        </p:nvSpPr>
        <p:spPr>
          <a:xfrm>
            <a:off x="7977314" y="5837559"/>
            <a:ext cx="54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/>
          <a:srcRect l="77517" t="7840" r="2708" b="74620"/>
          <a:stretch>
            <a:fillRect/>
          </a:stretch>
        </p:blipFill>
        <p:spPr bwMode="auto">
          <a:xfrm>
            <a:off x="4929190" y="2000240"/>
            <a:ext cx="2055906" cy="12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74" name="Рисунок 7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2" t="6808" r="75110" b="73175"/>
          <a:stretch>
            <a:fillRect/>
          </a:stretch>
        </p:blipFill>
        <p:spPr bwMode="auto">
          <a:xfrm>
            <a:off x="928662" y="500042"/>
            <a:ext cx="1957892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40030" r="75474" b="41954"/>
          <a:stretch>
            <a:fillRect/>
          </a:stretch>
        </p:blipFill>
        <p:spPr bwMode="auto">
          <a:xfrm>
            <a:off x="5867400" y="533400"/>
            <a:ext cx="224834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22" t="37968" r="51158" b="40571"/>
          <a:stretch>
            <a:fillRect/>
          </a:stretch>
        </p:blipFill>
        <p:spPr bwMode="auto">
          <a:xfrm>
            <a:off x="3276600" y="457200"/>
            <a:ext cx="19495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1" t="8459" r="53179" b="74620"/>
          <a:stretch>
            <a:fillRect/>
          </a:stretch>
        </p:blipFill>
        <p:spPr bwMode="auto">
          <a:xfrm>
            <a:off x="4929190" y="2000240"/>
            <a:ext cx="2003387" cy="12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6" t="71191" r="52900" b="10648"/>
          <a:stretch>
            <a:fillRect/>
          </a:stretch>
        </p:blipFill>
        <p:spPr bwMode="auto">
          <a:xfrm>
            <a:off x="1500166" y="1928802"/>
            <a:ext cx="1971115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04" t="70984" r="3111" b="10839"/>
          <a:stretch>
            <a:fillRect/>
          </a:stretch>
        </p:blipFill>
        <p:spPr bwMode="auto">
          <a:xfrm>
            <a:off x="3500430" y="3929066"/>
            <a:ext cx="1990164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B10F5C8-0B78-4B3D-91E7-B6FE43613F1D}"/>
              </a:ext>
            </a:extLst>
          </p:cNvPr>
          <p:cNvSpPr/>
          <p:nvPr/>
        </p:nvSpPr>
        <p:spPr>
          <a:xfrm>
            <a:off x="7977314" y="5837559"/>
            <a:ext cx="54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/>
          <a:srcRect l="77517" t="7840" r="2708" b="74620"/>
          <a:stretch>
            <a:fillRect/>
          </a:stretch>
        </p:blipFill>
        <p:spPr bwMode="auto">
          <a:xfrm>
            <a:off x="4929190" y="2000240"/>
            <a:ext cx="2055906" cy="12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76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04" t="70984" r="3111" b="10839"/>
          <a:stretch>
            <a:fillRect/>
          </a:stretch>
        </p:blipFill>
        <p:spPr bwMode="auto">
          <a:xfrm>
            <a:off x="1500166" y="1928802"/>
            <a:ext cx="1990164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74" name="Рисунок 7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2" t="6808" r="75110" b="73175"/>
          <a:stretch>
            <a:fillRect/>
          </a:stretch>
        </p:blipFill>
        <p:spPr bwMode="auto">
          <a:xfrm>
            <a:off x="2438400" y="2286000"/>
            <a:ext cx="1957892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40030" r="75474" b="41954"/>
          <a:stretch>
            <a:fillRect/>
          </a:stretch>
        </p:blipFill>
        <p:spPr bwMode="auto">
          <a:xfrm>
            <a:off x="3429000" y="609600"/>
            <a:ext cx="224834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22" t="37968" r="51158" b="40571"/>
          <a:stretch>
            <a:fillRect/>
          </a:stretch>
        </p:blipFill>
        <p:spPr bwMode="auto">
          <a:xfrm>
            <a:off x="6096000" y="533400"/>
            <a:ext cx="19495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1" t="8459" r="53179" b="74620"/>
          <a:stretch>
            <a:fillRect/>
          </a:stretch>
        </p:blipFill>
        <p:spPr bwMode="auto">
          <a:xfrm>
            <a:off x="914400" y="533400"/>
            <a:ext cx="2003387" cy="12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/>
          <a:srcRect l="52799" t="6808" r="25665" b="73175"/>
          <a:stretch>
            <a:fillRect/>
          </a:stretch>
        </p:blipFill>
        <p:spPr bwMode="auto">
          <a:xfrm>
            <a:off x="2786050" y="4071942"/>
            <a:ext cx="1928085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6" t="71191" r="52900" b="10648"/>
          <a:stretch>
            <a:fillRect/>
          </a:stretch>
        </p:blipFill>
        <p:spPr bwMode="auto">
          <a:xfrm>
            <a:off x="4953000" y="2133600"/>
            <a:ext cx="1971115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8FC50A-1EA8-4554-8623-A5AA6E930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6200" y="5940519"/>
            <a:ext cx="560881" cy="384081"/>
          </a:xfrm>
          <a:prstGeom prst="rect">
            <a:avLst/>
          </a:prstGeom>
        </p:spPr>
      </p:pic>
      <p:pic>
        <p:nvPicPr>
          <p:cNvPr id="76" name="Рисунок 7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/>
          <a:srcRect l="52799" t="6808" r="25665" b="73175"/>
          <a:stretch>
            <a:fillRect/>
          </a:stretch>
        </p:blipFill>
        <p:spPr bwMode="auto">
          <a:xfrm>
            <a:off x="2500298" y="2285992"/>
            <a:ext cx="1928085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74" name="Рисунок 7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2" t="6808" r="75110" b="73175"/>
          <a:stretch>
            <a:fillRect/>
          </a:stretch>
        </p:blipFill>
        <p:spPr bwMode="auto">
          <a:xfrm>
            <a:off x="6324600" y="762000"/>
            <a:ext cx="1957892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40030" r="75474" b="41954"/>
          <a:stretch>
            <a:fillRect/>
          </a:stretch>
        </p:blipFill>
        <p:spPr bwMode="auto">
          <a:xfrm>
            <a:off x="5357818" y="2214554"/>
            <a:ext cx="224834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22" t="37968" r="51158" b="40571"/>
          <a:stretch>
            <a:fillRect/>
          </a:stretch>
        </p:blipFill>
        <p:spPr bwMode="auto">
          <a:xfrm>
            <a:off x="1928794" y="2143116"/>
            <a:ext cx="19495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1" t="8459" r="53179" b="74620"/>
          <a:stretch>
            <a:fillRect/>
          </a:stretch>
        </p:blipFill>
        <p:spPr bwMode="auto">
          <a:xfrm>
            <a:off x="857224" y="785794"/>
            <a:ext cx="2003387" cy="12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6" t="71191" r="52900" b="10648"/>
          <a:stretch>
            <a:fillRect/>
          </a:stretch>
        </p:blipFill>
        <p:spPr bwMode="auto">
          <a:xfrm>
            <a:off x="3643306" y="714356"/>
            <a:ext cx="1971115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670409-46F5-4815-9936-C4F0137C52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2439" y="5940519"/>
            <a:ext cx="560881" cy="384081"/>
          </a:xfrm>
          <a:prstGeom prst="rect">
            <a:avLst/>
          </a:prstGeom>
        </p:spPr>
      </p:pic>
      <p:sp>
        <p:nvSpPr>
          <p:cNvPr id="76" name="Управляющая кнопка: домой 75">
            <a:hlinkClick r:id="rId12" action="ppaction://hlinksldjump" highlightClick="1"/>
          </p:cNvPr>
          <p:cNvSpPr/>
          <p:nvPr/>
        </p:nvSpPr>
        <p:spPr>
          <a:xfrm>
            <a:off x="642910" y="6072206"/>
            <a:ext cx="357190" cy="357190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52656" t="40238" r="25519" b="41954"/>
          <a:stretch>
            <a:fillRect/>
          </a:stretch>
        </p:blipFill>
        <p:spPr bwMode="auto">
          <a:xfrm>
            <a:off x="3143240" y="4071942"/>
            <a:ext cx="2286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77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52656" t="40238" r="25519" b="41954"/>
          <a:stretch>
            <a:fillRect/>
          </a:stretch>
        </p:blipFill>
        <p:spPr bwMode="auto">
          <a:xfrm>
            <a:off x="5429256" y="2214554"/>
            <a:ext cx="2286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74" name="Рисунок 7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2" t="6808" r="75110" b="73175"/>
          <a:stretch>
            <a:fillRect/>
          </a:stretch>
        </p:blipFill>
        <p:spPr bwMode="auto">
          <a:xfrm>
            <a:off x="6324600" y="762000"/>
            <a:ext cx="1957892" cy="1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8" t="40030" r="75474" b="41954"/>
          <a:stretch>
            <a:fillRect/>
          </a:stretch>
        </p:blipFill>
        <p:spPr bwMode="auto">
          <a:xfrm>
            <a:off x="3429000" y="609600"/>
            <a:ext cx="224834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22" t="37968" r="51158" b="40571"/>
          <a:stretch>
            <a:fillRect/>
          </a:stretch>
        </p:blipFill>
        <p:spPr bwMode="auto">
          <a:xfrm>
            <a:off x="1357290" y="2500306"/>
            <a:ext cx="19495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1" t="8459" r="53179" b="74620"/>
          <a:stretch>
            <a:fillRect/>
          </a:stretch>
        </p:blipFill>
        <p:spPr bwMode="auto">
          <a:xfrm>
            <a:off x="914400" y="533400"/>
            <a:ext cx="2003387" cy="12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6" t="71191" r="52900" b="10648"/>
          <a:stretch>
            <a:fillRect/>
          </a:stretch>
        </p:blipFill>
        <p:spPr bwMode="auto">
          <a:xfrm>
            <a:off x="4953000" y="2133600"/>
            <a:ext cx="1971115" cy="1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670409-46F5-4815-9936-C4F0137C52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2439" y="5940519"/>
            <a:ext cx="560881" cy="384081"/>
          </a:xfrm>
          <a:prstGeom prst="rect">
            <a:avLst/>
          </a:prstGeom>
        </p:spPr>
      </p:pic>
      <p:sp>
        <p:nvSpPr>
          <p:cNvPr id="76" name="Управляющая кнопка: домой 75">
            <a:hlinkClick r:id="rId12" action="ppaction://hlinksldjump" highlightClick="1"/>
          </p:cNvPr>
          <p:cNvSpPr/>
          <p:nvPr/>
        </p:nvSpPr>
        <p:spPr>
          <a:xfrm>
            <a:off x="642910" y="6072206"/>
            <a:ext cx="357190" cy="357190"/>
          </a:xfrm>
          <a:prstGeom prst="actionButtonHom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373" t="38381" r="1216" b="40158"/>
          <a:stretch>
            <a:fillRect/>
          </a:stretch>
        </p:blipFill>
        <p:spPr bwMode="auto">
          <a:xfrm>
            <a:off x="3786182" y="3929066"/>
            <a:ext cx="2003388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 descr="N:\3группа\логоигры\задания-с-карточками-на-развитие-внимания-у-детей-дошкольного-возраста-5435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373" t="38381" r="1216" b="40158"/>
          <a:stretch>
            <a:fillRect/>
          </a:stretch>
        </p:blipFill>
        <p:spPr bwMode="auto">
          <a:xfrm>
            <a:off x="1357290" y="2500306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55" name="Рисунок 54" descr="74.jpg"/>
          <p:cNvPicPr>
            <a:picLocks noChangeAspect="1"/>
          </p:cNvPicPr>
          <p:nvPr/>
        </p:nvPicPr>
        <p:blipFill>
          <a:blip r:embed="rId12"/>
          <a:srcRect l="34985" t="5308" r="38224" b="19970"/>
          <a:stretch>
            <a:fillRect/>
          </a:stretch>
        </p:blipFill>
        <p:spPr>
          <a:xfrm>
            <a:off x="762000" y="685800"/>
            <a:ext cx="1905000" cy="5313218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1524000" y="83820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524000" y="167640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509918" y="255790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637461" y="1088973"/>
            <a:ext cx="648000" cy="64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056579" y="1980185"/>
            <a:ext cx="648000" cy="64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624403" y="3328525"/>
            <a:ext cx="648000" cy="64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146529" y="4000200"/>
            <a:ext cx="648000" cy="648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755421" y="48195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452137" y="4648005"/>
            <a:ext cx="648000" cy="6480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13422" y="1332185"/>
            <a:ext cx="648000" cy="64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 descr="slide-27.jpg"/>
          <p:cNvPicPr>
            <a:picLocks noChangeAspect="1"/>
          </p:cNvPicPr>
          <p:nvPr/>
        </p:nvPicPr>
        <p:blipFill>
          <a:blip r:embed="rId13" cstate="print"/>
          <a:srcRect l="25586" t="14146" r="26807" b="25554"/>
          <a:stretch>
            <a:fillRect/>
          </a:stretch>
        </p:blipFill>
        <p:spPr>
          <a:xfrm>
            <a:off x="2" y="0"/>
            <a:ext cx="531243" cy="504000"/>
          </a:xfrm>
          <a:prstGeom prst="rect">
            <a:avLst/>
          </a:prstGeom>
        </p:spPr>
      </p:pic>
      <p:pic>
        <p:nvPicPr>
          <p:cNvPr id="92" name="Рисунок 91" descr="slide-27.jpg"/>
          <p:cNvPicPr>
            <a:picLocks noChangeAspect="1"/>
          </p:cNvPicPr>
          <p:nvPr/>
        </p:nvPicPr>
        <p:blipFill>
          <a:blip r:embed="rId13" cstate="print"/>
          <a:srcRect l="25586" t="14146" r="26807" b="25554"/>
          <a:stretch>
            <a:fillRect/>
          </a:stretch>
        </p:blipFill>
        <p:spPr>
          <a:xfrm>
            <a:off x="8612757" y="0"/>
            <a:ext cx="531243" cy="504000"/>
          </a:xfrm>
          <a:prstGeom prst="rect">
            <a:avLst/>
          </a:prstGeom>
        </p:spPr>
      </p:pic>
      <p:pic>
        <p:nvPicPr>
          <p:cNvPr id="93" name="Рисунок 92" descr="slide-27.jpg"/>
          <p:cNvPicPr>
            <a:picLocks noChangeAspect="1"/>
          </p:cNvPicPr>
          <p:nvPr/>
        </p:nvPicPr>
        <p:blipFill>
          <a:blip r:embed="rId13" cstate="print"/>
          <a:srcRect l="25586" t="14146" r="26807" b="25554"/>
          <a:stretch>
            <a:fillRect/>
          </a:stretch>
        </p:blipFill>
        <p:spPr>
          <a:xfrm>
            <a:off x="8612757" y="6354000"/>
            <a:ext cx="531243" cy="504000"/>
          </a:xfrm>
          <a:prstGeom prst="rect">
            <a:avLst/>
          </a:prstGeom>
        </p:spPr>
      </p:pic>
      <p:pic>
        <p:nvPicPr>
          <p:cNvPr id="104" name="Рисунок 103" descr="slide-27.jpg"/>
          <p:cNvPicPr>
            <a:picLocks noChangeAspect="1"/>
          </p:cNvPicPr>
          <p:nvPr/>
        </p:nvPicPr>
        <p:blipFill>
          <a:blip r:embed="rId13" cstate="print"/>
          <a:srcRect l="25586" t="14146" r="26807" b="25554"/>
          <a:stretch>
            <a:fillRect/>
          </a:stretch>
        </p:blipFill>
        <p:spPr>
          <a:xfrm>
            <a:off x="0" y="6354000"/>
            <a:ext cx="531243" cy="5040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227000" y="2209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Расставь правильно цвет</a:t>
            </a:r>
          </a:p>
          <a:p>
            <a:pPr algn="ctr"/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 и порядок сигнала светофора</a:t>
            </a:r>
          </a:p>
        </p:txBody>
      </p:sp>
      <p:pic>
        <p:nvPicPr>
          <p:cNvPr id="8196" name="Picture 4" descr="https://i.ytimg.com/vi/Y9IG0GxwXzs/maxresdefault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20112" t="8939" r="24581"/>
          <a:stretch>
            <a:fillRect/>
          </a:stretch>
        </p:blipFill>
        <p:spPr bwMode="auto">
          <a:xfrm>
            <a:off x="5768577" y="2471127"/>
            <a:ext cx="1676757" cy="155290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F08147-A844-4631-A14E-575D060FBB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750" b="97625" l="0" r="96552">
                        <a14:foregroundMark x1="23244" y1="53875" x2="58748" y2="28000"/>
                        <a14:foregroundMark x1="58748" y1="28000" x2="61047" y2="29875"/>
                        <a14:foregroundMark x1="56577" y1="29875" x2="56577" y2="29875"/>
                        <a14:foregroundMark x1="49936" y1="23375" x2="49936" y2="23375"/>
                        <a14:foregroundMark x1="49936" y1="23375" x2="42146" y2="20125"/>
                        <a14:foregroundMark x1="38697" y1="18000" x2="35377" y2="18000"/>
                        <a14:foregroundMark x1="32056" y1="16875" x2="32056" y2="16875"/>
                        <a14:foregroundMark x1="29885" y1="15750" x2="29885" y2="15750"/>
                        <a14:foregroundMark x1="27586" y1="14750" x2="27586" y2="14750"/>
                        <a14:foregroundMark x1="24266" y1="14750" x2="24266" y2="14750"/>
                        <a14:foregroundMark x1="24266" y1="14750" x2="24266" y2="14750"/>
                        <a14:foregroundMark x1="24266" y1="14750" x2="24266" y2="14750"/>
                        <a14:foregroundMark x1="29885" y1="9250" x2="73436" y2="21625"/>
                        <a14:foregroundMark x1="73436" y1="21625" x2="78799" y2="65125"/>
                        <a14:foregroundMark x1="78799" y1="65125" x2="38314" y2="79250"/>
                        <a14:foregroundMark x1="38314" y1="79250" x2="26564" y2="21250"/>
                        <a14:foregroundMark x1="20945" y1="14750" x2="20945" y2="14750"/>
                        <a14:foregroundMark x1="20945" y1="14750" x2="20945" y2="14750"/>
                        <a14:foregroundMark x1="20945" y1="14750" x2="31034" y2="14750"/>
                        <a14:foregroundMark x1="83269" y1="22250" x2="83269" y2="22250"/>
                        <a14:foregroundMark x1="84291" y1="22250" x2="85441" y2="38625"/>
                        <a14:foregroundMark x1="85441" y1="39750" x2="83269" y2="44125"/>
                        <a14:foregroundMark x1="80971" y1="46250" x2="78799" y2="55000"/>
                        <a14:foregroundMark x1="77650" y1="60375" x2="82120" y2="71250"/>
                        <a14:foregroundMark x1="82120" y1="71250" x2="82120" y2="71250"/>
                        <a14:foregroundMark x1="82120" y1="73500" x2="77650" y2="74500"/>
                        <a14:foregroundMark x1="75479" y1="74500" x2="75479" y2="74500"/>
                        <a14:foregroundMark x1="72158" y1="76750" x2="65390" y2="81000"/>
                        <a14:foregroundMark x1="65390" y1="81000" x2="65390" y2="81000"/>
                        <a14:foregroundMark x1="64368" y1="81000" x2="61047" y2="87625"/>
                        <a14:foregroundMark x1="61047" y1="87625" x2="61047" y2="87625"/>
                        <a14:foregroundMark x1="58748" y1="88625" x2="56577" y2="91875"/>
                        <a14:foregroundMark x1="53257" y1="93000" x2="53257" y2="93000"/>
                        <a14:foregroundMark x1="53257" y1="93000" x2="53257" y2="93000"/>
                        <a14:foregroundMark x1="32056" y1="94125" x2="32056" y2="94125"/>
                        <a14:foregroundMark x1="32056" y1="94125" x2="32056" y2="94125"/>
                        <a14:foregroundMark x1="32056" y1="91875" x2="31034" y2="88625"/>
                        <a14:foregroundMark x1="29885" y1="86500" x2="29885" y2="86500"/>
                        <a14:foregroundMark x1="24266" y1="82125" x2="17625" y2="73500"/>
                        <a14:foregroundMark x1="15453" y1="70125" x2="15453" y2="70125"/>
                        <a14:foregroundMark x1="13155" y1="68000" x2="13155" y2="68000"/>
                        <a14:foregroundMark x1="12133" y1="56000" x2="12133" y2="56000"/>
                        <a14:foregroundMark x1="12133" y1="50625" x2="12133" y2="50625"/>
                        <a14:foregroundMark x1="13155" y1="49500" x2="13155" y2="49500"/>
                        <a14:foregroundMark x1="13155" y1="49500" x2="13155" y2="45125"/>
                        <a14:foregroundMark x1="13155" y1="41875" x2="13155" y2="41875"/>
                        <a14:foregroundMark x1="13155" y1="41875" x2="13155" y2="41875"/>
                        <a14:foregroundMark x1="14304" y1="35375" x2="14304" y2="35375"/>
                        <a14:foregroundMark x1="16475" y1="23375" x2="16475" y2="23375"/>
                        <a14:foregroundMark x1="16475" y1="23375" x2="28736" y2="23375"/>
                        <a14:foregroundMark x1="35377" y1="22250" x2="35377" y2="22250"/>
                        <a14:foregroundMark x1="35377" y1="22250" x2="35377" y2="22250"/>
                        <a14:foregroundMark x1="38697" y1="22250" x2="38697" y2="22250"/>
                        <a14:foregroundMark x1="38697" y1="22250" x2="38697" y2="22250"/>
                        <a14:foregroundMark x1="32056" y1="22250" x2="8812" y2="56000"/>
                        <a14:foregroundMark x1="8812" y1="56000" x2="8812" y2="56000"/>
                        <a14:foregroundMark x1="8812" y1="37500" x2="8812" y2="37500"/>
                        <a14:foregroundMark x1="13155" y1="38625" x2="13155" y2="38625"/>
                        <a14:foregroundMark x1="88761" y1="14750" x2="88761" y2="14750"/>
                        <a14:foregroundMark x1="83269" y1="33125" x2="85441" y2="41875"/>
                        <a14:foregroundMark x1="85441" y1="43000" x2="88761" y2="47375"/>
                        <a14:foregroundMark x1="89911" y1="47375" x2="89911" y2="47375"/>
                        <a14:foregroundMark x1="92082" y1="49500" x2="92082" y2="49500"/>
                        <a14:foregroundMark x1="93231" y1="51625" x2="93231" y2="51625"/>
                        <a14:foregroundMark x1="84419" y1="16875" x2="84419" y2="16875"/>
                        <a14:foregroundMark x1="84419" y1="16875" x2="84419" y2="16875"/>
                        <a14:foregroundMark x1="78289" y1="10375" x2="78289" y2="10375"/>
                        <a14:foregroundMark x1="77011" y1="9250" x2="77011" y2="9250"/>
                        <a14:foregroundMark x1="75862" y1="8125" x2="75862" y2="8125"/>
                        <a14:foregroundMark x1="72158" y1="2750" x2="72158" y2="2750"/>
                        <a14:foregroundMark x1="70881" y1="1625" x2="70881" y2="1625"/>
                        <a14:foregroundMark x1="70881" y1="1625" x2="53768" y2="1625"/>
                        <a14:foregroundMark x1="14687" y1="33375" x2="14687" y2="33375"/>
                        <a14:foregroundMark x1="14687" y1="33375" x2="14687" y2="33375"/>
                        <a14:foregroundMark x1="14687" y1="33375" x2="14687" y2="33375"/>
                        <a14:foregroundMark x1="13538" y1="33375" x2="13538" y2="33375"/>
                        <a14:foregroundMark x1="13538" y1="33375" x2="13538" y2="33375"/>
                        <a14:foregroundMark x1="9834" y1="31250" x2="9834" y2="31250"/>
                        <a14:foregroundMark x1="17114" y1="33375" x2="2427" y2="28000"/>
                        <a14:foregroundMark x1="96807" y1="41000" x2="96807" y2="57375"/>
                        <a14:foregroundMark x1="96807" y1="53000" x2="96807" y2="53000"/>
                        <a14:foregroundMark x1="95530" y1="43250" x2="95530" y2="43250"/>
                        <a14:foregroundMark x1="12261" y1="40000" x2="0" y2="46500"/>
                        <a14:foregroundMark x1="3704" y1="51875" x2="3704" y2="51875"/>
                        <a14:foregroundMark x1="3704" y1="51875" x2="3704" y2="51875"/>
                        <a14:foregroundMark x1="55172" y1="92125" x2="55172" y2="92125"/>
                        <a14:foregroundMark x1="55172" y1="97625" x2="55172" y2="97625"/>
                        <a14:foregroundMark x1="55172" y1="97625" x2="55172" y2="97625"/>
                        <a14:foregroundMark x1="55172" y1="97625" x2="55172" y2="97625"/>
                        <a14:foregroundMark x1="72286" y1="6250" x2="72286" y2="6250"/>
                        <a14:foregroundMark x1="67433" y1="3000" x2="62452" y2="750"/>
                        <a14:backgroundMark x1="92976" y1="14750" x2="99106" y2="10375"/>
                        <a14:backgroundMark x1="94125" y1="6000" x2="94125" y2="6000"/>
                        <a14:backgroundMark x1="86845" y1="4875" x2="86845" y2="4875"/>
                        <a14:backgroundMark x1="83142" y1="2750" x2="83142" y2="2750"/>
                        <a14:backgroundMark x1="15709" y1="1625" x2="15709" y2="1625"/>
                        <a14:backgroundMark x1="10856" y1="9250" x2="10856" y2="9250"/>
                        <a14:backgroundMark x1="7152" y1="10375" x2="7152" y2="10375"/>
                        <a14:backgroundMark x1="7152" y1="10375" x2="7152" y2="10375"/>
                        <a14:backgroundMark x1="4725" y1="95250" x2="4725" y2="9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898" y="2557900"/>
            <a:ext cx="1120555" cy="105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34253 -0.0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66736 -0.241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35365 -0.3268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6" grpId="0" animBg="1"/>
      <p:bldP spid="74" grpId="0" animBg="1"/>
      <p:bldP spid="75" grpId="0" animBg="1"/>
      <p:bldP spid="76" grpId="0" animBg="1"/>
      <p:bldP spid="76" grpId="1" animBg="1"/>
      <p:bldP spid="77" grpId="0" animBg="1"/>
      <p:bldP spid="78" grpId="0" animBg="1"/>
      <p:bldP spid="78" grpId="1" animBg="1"/>
      <p:bldP spid="79" grpId="0" animBg="1"/>
      <p:bldP spid="80" grpId="0" animBg="1"/>
      <p:bldP spid="80" grpId="1" animBg="1"/>
      <p:bldP spid="81" grpId="0" animBg="1"/>
      <p:bldP spid="82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2400"/>
            <a:ext cx="3600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000" y="228600"/>
            <a:ext cx="396000" cy="6400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95400" y="38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026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a55dec04a08c4c89011758d962960f2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0"/>
            <a:ext cx="533400" cy="279499"/>
          </a:xfrm>
          <a:prstGeom prst="rect">
            <a:avLst/>
          </a:prstGeom>
        </p:spPr>
      </p:pic>
      <p:pic>
        <p:nvPicPr>
          <p:cNvPr id="58" name="Рисунок 57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636317" y="1498283"/>
            <a:ext cx="533400" cy="280035"/>
          </a:xfrm>
          <a:prstGeom prst="rect">
            <a:avLst/>
          </a:prstGeom>
        </p:spPr>
      </p:pic>
      <p:pic>
        <p:nvPicPr>
          <p:cNvPr id="59" name="Рисунок 58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3429000" y="0"/>
            <a:ext cx="609600" cy="283028"/>
          </a:xfrm>
          <a:prstGeom prst="rect">
            <a:avLst/>
          </a:prstGeom>
        </p:spPr>
      </p:pic>
      <p:pic>
        <p:nvPicPr>
          <p:cNvPr id="60" name="Рисунок 59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233900" y="1529301"/>
            <a:ext cx="848801" cy="381000"/>
          </a:xfrm>
          <a:prstGeom prst="rect">
            <a:avLst/>
          </a:prstGeom>
        </p:spPr>
      </p:pic>
      <p:pic>
        <p:nvPicPr>
          <p:cNvPr id="61" name="Рисунок 60" descr="e0f051dd300ee8ab364125caec1ce4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82" r="709"/>
          <a:stretch>
            <a:fillRect/>
          </a:stretch>
        </p:blipFill>
        <p:spPr>
          <a:xfrm flipH="1">
            <a:off x="5334000" y="6574972"/>
            <a:ext cx="609600" cy="283028"/>
          </a:xfrm>
          <a:prstGeom prst="rect">
            <a:avLst/>
          </a:prstGeom>
        </p:spPr>
      </p:pic>
      <p:pic>
        <p:nvPicPr>
          <p:cNvPr id="62" name="Рисунок 61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0"/>
            <a:ext cx="533400" cy="280035"/>
          </a:xfrm>
          <a:prstGeom prst="rect">
            <a:avLst/>
          </a:prstGeom>
        </p:spPr>
      </p:pic>
      <p:pic>
        <p:nvPicPr>
          <p:cNvPr id="63" name="Рисунок 62" descr="617a99a51c73016e0434a7bece916f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>
            <a:off x="6096000" y="0"/>
            <a:ext cx="457200" cy="257175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447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47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447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447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7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524000" y="1600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-49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264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1788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-126000" y="31740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 rot="5400000">
            <a:off x="89058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87534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5400000">
            <a:off x="88296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5400000">
            <a:off x="89820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5400000">
            <a:off x="8677200" y="3402600"/>
            <a:ext cx="28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62800" y="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62800" y="762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62800" y="1524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2800" y="2286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162800" y="3048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526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526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7526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526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526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391400" y="65074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391400" y="65836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1400" y="66598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391400" y="67360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391400" y="6812281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6577965"/>
            <a:ext cx="533400" cy="280035"/>
          </a:xfrm>
          <a:prstGeom prst="rect">
            <a:avLst/>
          </a:prstGeom>
        </p:spPr>
      </p:pic>
      <p:pic>
        <p:nvPicPr>
          <p:cNvPr id="120" name="Рисунок 119" descr="a55dec04a08c4c89011758d962960f2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38600" y="6578501"/>
            <a:ext cx="609600" cy="279499"/>
          </a:xfrm>
          <a:prstGeom prst="rect">
            <a:avLst/>
          </a:prstGeom>
        </p:spPr>
      </p:pic>
      <p:pic>
        <p:nvPicPr>
          <p:cNvPr id="121" name="Рисунок 120" descr="617a99a51c73016e0434a7bece916ff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rcRect r="13805" b="52000"/>
          <a:stretch>
            <a:fillRect/>
          </a:stretch>
        </p:blipFill>
        <p:spPr>
          <a:xfrm flipH="1">
            <a:off x="2667000" y="6600825"/>
            <a:ext cx="533400" cy="257175"/>
          </a:xfrm>
          <a:prstGeom prst="rect">
            <a:avLst/>
          </a:prstGeom>
        </p:spPr>
      </p:pic>
      <p:pic>
        <p:nvPicPr>
          <p:cNvPr id="125" name="Рисунок 124" descr="maxresdefault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126682" y="5003483"/>
            <a:ext cx="533400" cy="280035"/>
          </a:xfrm>
          <a:prstGeom prst="rect">
            <a:avLst/>
          </a:prstGeom>
        </p:spPr>
      </p:pic>
      <p:pic>
        <p:nvPicPr>
          <p:cNvPr id="129" name="Рисунок 128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6324600"/>
            <a:ext cx="579120" cy="533400"/>
          </a:xfrm>
          <a:prstGeom prst="rect">
            <a:avLst/>
          </a:prstGeom>
        </p:spPr>
      </p:pic>
      <p:pic>
        <p:nvPicPr>
          <p:cNvPr id="130" name="Рисунок 129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0"/>
            <a:ext cx="579120" cy="533400"/>
          </a:xfrm>
          <a:prstGeom prst="rect">
            <a:avLst/>
          </a:prstGeom>
        </p:spPr>
      </p:pic>
      <p:pic>
        <p:nvPicPr>
          <p:cNvPr id="131" name="Рисунок 130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0" y="0"/>
            <a:ext cx="579120" cy="533400"/>
          </a:xfrm>
          <a:prstGeom prst="rect">
            <a:avLst/>
          </a:prstGeom>
        </p:spPr>
      </p:pic>
      <p:pic>
        <p:nvPicPr>
          <p:cNvPr id="132" name="Рисунок 131" descr="знак светофор.jpeg"/>
          <p:cNvPicPr>
            <a:picLocks noChangeAspect="1"/>
          </p:cNvPicPr>
          <p:nvPr/>
        </p:nvPicPr>
        <p:blipFill>
          <a:blip r:embed="rId9" cstate="print"/>
          <a:srcRect l="22845" t="13897" r="19282" b="16617"/>
          <a:stretch>
            <a:fillRect/>
          </a:stretch>
        </p:blipFill>
        <p:spPr>
          <a:xfrm>
            <a:off x="8564880" y="6324600"/>
            <a:ext cx="579120" cy="533400"/>
          </a:xfrm>
          <a:prstGeom prst="rect">
            <a:avLst/>
          </a:prstGeom>
        </p:spPr>
      </p:pic>
      <p:pic>
        <p:nvPicPr>
          <p:cNvPr id="133" name="Рисунок 132" descr="p71z7KHTVC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8529099" y="4577301"/>
            <a:ext cx="848801" cy="381000"/>
          </a:xfrm>
          <a:prstGeom prst="rect">
            <a:avLst/>
          </a:prstGeom>
        </p:spPr>
      </p:pic>
      <p:pic>
        <p:nvPicPr>
          <p:cNvPr id="56" name="Рисунок 55" descr="pic-023hjvuien-016.png"/>
          <p:cNvPicPr>
            <a:picLocks noChangeAspect="1"/>
          </p:cNvPicPr>
          <p:nvPr/>
        </p:nvPicPr>
        <p:blipFill>
          <a:blip r:embed="rId10"/>
          <a:srcRect l="7094" t="6534" r="2656" b="4420"/>
          <a:stretch>
            <a:fillRect/>
          </a:stretch>
        </p:blipFill>
        <p:spPr>
          <a:xfrm flipH="1">
            <a:off x="381000" y="609600"/>
            <a:ext cx="7365794" cy="55626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000232" y="1857364"/>
            <a:ext cx="536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РЕГУЛИРОВЩИК</a:t>
            </a:r>
          </a:p>
        </p:txBody>
      </p:sp>
      <p:pic>
        <p:nvPicPr>
          <p:cNvPr id="8194" name="Picture 2" descr="http://www.liceum28.nnov.ru/files/militsioner-2-768x7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71802" y="2857496"/>
            <a:ext cx="35438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162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Интерактивная игра «Правила дорожные – детям знать положено! (для детей 3-4 лет)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SuperUser</cp:lastModifiedBy>
  <cp:revision>134</cp:revision>
  <dcterms:created xsi:type="dcterms:W3CDTF">2021-01-20T13:07:02Z</dcterms:created>
  <dcterms:modified xsi:type="dcterms:W3CDTF">2021-01-24T12:40:19Z</dcterms:modified>
</cp:coreProperties>
</file>