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media/image13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6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9144000" cy="6858000" type="screen4x3"/>
  <p:notesSz cx="9144000" cy="6858000"/>
  <p:embeddedFontLst>
    <p:embeddedFont>
      <p:font typeface="Century Schoolbook" pitchFamily="18" charset="0"/>
      <p:regular r:id="rId29"/>
      <p:bold r:id="rId30"/>
      <p:italic r:id="rId31"/>
      <p:boldItalic r:id="rId32"/>
    </p:embeddedFont>
    <p:embeddedFont>
      <p:font typeface="Wingdings 3" pitchFamily="18" charset="2"/>
      <p:regular r:id="rId33"/>
    </p:embeddedFont>
    <p:embeddedFont>
      <p:font typeface="Trebuchet MS" pitchFamily="34" charset="0"/>
      <p:regular r:id="rId34"/>
      <p:bold r:id="rId35"/>
      <p:italic r:id="rId36"/>
      <p:boldItalic r:id="rId37"/>
    </p:embeddedFont>
    <p:embeddedFont>
      <p:font typeface="Microsoft Sans Serif" pitchFamily="34" charset="0"/>
      <p:regular r:id="rId38"/>
    </p:embeddedFont>
  </p:embeddedFontLst>
  <p:defaultTextStyle>
    <a:defPPr>
      <a:defRPr kern="0"/>
    </a:def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7" autoAdjust="0"/>
    <p:restoredTop sz="94660"/>
  </p:normalViewPr>
  <p:slideViewPr>
    <p:cSldViewPr>
      <p:cViewPr>
        <p:scale>
          <a:sx n="112" d="100"/>
          <a:sy n="112" d="100"/>
        </p:scale>
        <p:origin x="-264" y="167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209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148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578098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4468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090970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2716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61427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45542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10/26/2023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673485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425D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10/26/2023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9600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8479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2140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602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0108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349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819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2439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849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986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  <p:sldLayoutId id="2147483684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02357" y="2440635"/>
            <a:ext cx="4716780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3200" b="1" spc="-10" dirty="0">
                <a:solidFill>
                  <a:srgbClr val="5F5F5F"/>
                </a:solidFill>
                <a:latin typeface="Times New Roman"/>
                <a:cs typeface="Times New Roman"/>
              </a:rPr>
              <a:t>ПУБЛИЧНЫЙ</a:t>
            </a:r>
            <a:r>
              <a:rPr sz="3200" b="1" spc="-9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5F5F5F"/>
                </a:solidFill>
                <a:latin typeface="Times New Roman"/>
                <a:cs typeface="Times New Roman"/>
              </a:rPr>
              <a:t>ДОКЛАД</a:t>
            </a:r>
            <a:endParaRPr sz="3200" dirty="0">
              <a:latin typeface="Times New Roman"/>
              <a:cs typeface="Times New Roman"/>
            </a:endParaRPr>
          </a:p>
          <a:p>
            <a:pPr marL="1905" algn="ctr">
              <a:lnSpc>
                <a:spcPct val="100000"/>
              </a:lnSpc>
              <a:spcBef>
                <a:spcPts val="5"/>
              </a:spcBef>
            </a:pPr>
            <a:r>
              <a:rPr b="1" spc="-10" dirty="0">
                <a:solidFill>
                  <a:srgbClr val="5F5F5F"/>
                </a:solidFill>
                <a:latin typeface="Times New Roman"/>
                <a:cs typeface="Times New Roman"/>
              </a:rPr>
              <a:t>ЗАВЕДУЮЩЕГО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771648" y="3850588"/>
            <a:ext cx="4695952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400" b="1" spc="-25" dirty="0">
                <a:solidFill>
                  <a:srgbClr val="5F5F5F"/>
                </a:solidFill>
                <a:latin typeface="Times New Roman"/>
                <a:cs typeface="Times New Roman"/>
              </a:rPr>
              <a:t>МДОУ</a:t>
            </a:r>
            <a:r>
              <a:rPr sz="1400" b="1" spc="5" dirty="0">
                <a:solidFill>
                  <a:srgbClr val="5F5F5F"/>
                </a:solidFill>
                <a:latin typeface="Times New Roman"/>
                <a:cs typeface="Times New Roman"/>
              </a:rPr>
              <a:t> №</a:t>
            </a:r>
            <a:r>
              <a:rPr sz="1400" b="1" spc="-1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F5F5F"/>
                </a:solidFill>
                <a:latin typeface="Times New Roman"/>
                <a:cs typeface="Times New Roman"/>
              </a:rPr>
              <a:t>23</a:t>
            </a:r>
            <a:r>
              <a:rPr sz="1400" b="1" spc="-15" dirty="0">
                <a:solidFill>
                  <a:srgbClr val="5F5F5F"/>
                </a:solidFill>
                <a:latin typeface="Times New Roman"/>
                <a:cs typeface="Times New Roman"/>
              </a:rPr>
              <a:t> «Ромашка»</a:t>
            </a:r>
            <a:endParaRPr sz="14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lang="ru-RU" sz="1400" b="1" spc="-10" dirty="0" smtClean="0">
                <a:solidFill>
                  <a:srgbClr val="5F5F5F"/>
                </a:solidFill>
                <a:latin typeface="Times New Roman"/>
                <a:cs typeface="Times New Roman"/>
              </a:rPr>
              <a:t>З</a:t>
            </a:r>
            <a:r>
              <a:rPr sz="1400" b="1" spc="-10" dirty="0" err="1" smtClean="0">
                <a:solidFill>
                  <a:srgbClr val="5F5F5F"/>
                </a:solidFill>
                <a:latin typeface="Times New Roman"/>
                <a:cs typeface="Times New Roman"/>
              </a:rPr>
              <a:t>аведую</a:t>
            </a:r>
            <a:r>
              <a:rPr lang="ru-RU" sz="1400" b="1" spc="-10" dirty="0" err="1" smtClean="0">
                <a:solidFill>
                  <a:srgbClr val="5F5F5F"/>
                </a:solidFill>
                <a:latin typeface="Times New Roman"/>
                <a:cs typeface="Times New Roman"/>
              </a:rPr>
              <a:t>щий</a:t>
            </a:r>
            <a:r>
              <a:rPr sz="1400" b="1" dirty="0" smtClean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lang="ru-RU" sz="1400" b="1" spc="-10" dirty="0" smtClean="0">
                <a:solidFill>
                  <a:srgbClr val="5F5F5F"/>
                </a:solidFill>
                <a:latin typeface="Times New Roman"/>
                <a:cs typeface="Times New Roman"/>
              </a:rPr>
              <a:t>Уварова Юлия </a:t>
            </a:r>
            <a:r>
              <a:rPr lang="ru-RU" sz="1400" b="1" spc="-10" dirty="0">
                <a:solidFill>
                  <a:srgbClr val="5F5F5F"/>
                </a:solidFill>
                <a:latin typeface="Times New Roman"/>
                <a:cs typeface="Times New Roman"/>
              </a:rPr>
              <a:t>В</a:t>
            </a:r>
            <a:r>
              <a:rPr lang="ru-RU" sz="1400" b="1" spc="-10" dirty="0" smtClean="0">
                <a:solidFill>
                  <a:srgbClr val="5F5F5F"/>
                </a:solidFill>
                <a:latin typeface="Times New Roman"/>
                <a:cs typeface="Times New Roman"/>
              </a:rPr>
              <a:t>ладимировна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83228" y="5189042"/>
            <a:ext cx="95567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 smtClean="0">
                <a:solidFill>
                  <a:srgbClr val="5F5F5F"/>
                </a:solidFill>
                <a:latin typeface="Times New Roman"/>
                <a:cs typeface="Times New Roman"/>
              </a:rPr>
              <a:t>202</a:t>
            </a:r>
            <a:r>
              <a:rPr lang="ru-RU" sz="2000" b="1" dirty="0">
                <a:solidFill>
                  <a:srgbClr val="5F5F5F"/>
                </a:solidFill>
                <a:latin typeface="Times New Roman"/>
                <a:cs typeface="Times New Roman"/>
              </a:rPr>
              <a:t>3</a:t>
            </a:r>
            <a:r>
              <a:rPr sz="2000" b="1" spc="-90" dirty="0" smtClean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000" b="1" spc="-35" dirty="0">
                <a:solidFill>
                  <a:srgbClr val="5F5F5F"/>
                </a:solidFill>
                <a:latin typeface="Times New Roman"/>
                <a:cs typeface="Times New Roman"/>
              </a:rPr>
              <a:t>год</a:t>
            </a:r>
            <a:endParaRPr sz="2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72973" y="3338811"/>
            <a:ext cx="1853221" cy="185322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689696" y="4003801"/>
            <a:ext cx="1183005" cy="56515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indent="-635" algn="ctr">
              <a:lnSpc>
                <a:spcPct val="86200"/>
              </a:lnSpc>
              <a:spcBef>
                <a:spcPts val="310"/>
              </a:spcBef>
            </a:pPr>
            <a:r>
              <a:rPr sz="1300" b="1" spc="-30" dirty="0">
                <a:solidFill>
                  <a:srgbClr val="5F5F5F"/>
                </a:solidFill>
                <a:latin typeface="Times New Roman"/>
                <a:cs typeface="Times New Roman"/>
              </a:rPr>
              <a:t>СТРУКТУРА </a:t>
            </a:r>
            <a:r>
              <a:rPr sz="1300" b="1" spc="-2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300" b="1" spc="-10" dirty="0">
                <a:solidFill>
                  <a:srgbClr val="5F5F5F"/>
                </a:solidFill>
                <a:latin typeface="Times New Roman"/>
                <a:cs typeface="Times New Roman"/>
              </a:rPr>
              <a:t>У</a:t>
            </a:r>
            <a:r>
              <a:rPr sz="1300" b="1" spc="-5" dirty="0">
                <a:solidFill>
                  <a:srgbClr val="5F5F5F"/>
                </a:solidFill>
                <a:latin typeface="Times New Roman"/>
                <a:cs typeface="Times New Roman"/>
              </a:rPr>
              <a:t>П</a:t>
            </a:r>
            <a:r>
              <a:rPr sz="1300" b="1" spc="-180" dirty="0">
                <a:solidFill>
                  <a:srgbClr val="5F5F5F"/>
                </a:solidFill>
                <a:latin typeface="Times New Roman"/>
                <a:cs typeface="Times New Roman"/>
              </a:rPr>
              <a:t>Р</a:t>
            </a:r>
            <a:r>
              <a:rPr sz="1300" b="1" spc="-10" dirty="0">
                <a:solidFill>
                  <a:srgbClr val="5F5F5F"/>
                </a:solidFill>
                <a:latin typeface="Times New Roman"/>
                <a:cs typeface="Times New Roman"/>
              </a:rPr>
              <a:t>А</a:t>
            </a:r>
            <a:r>
              <a:rPr sz="1300" b="1" spc="-60" dirty="0">
                <a:solidFill>
                  <a:srgbClr val="5F5F5F"/>
                </a:solidFill>
                <a:latin typeface="Times New Roman"/>
                <a:cs typeface="Times New Roman"/>
              </a:rPr>
              <a:t>В</a:t>
            </a:r>
            <a:r>
              <a:rPr sz="1300" b="1" spc="-15" dirty="0">
                <a:solidFill>
                  <a:srgbClr val="5F5F5F"/>
                </a:solidFill>
                <a:latin typeface="Times New Roman"/>
                <a:cs typeface="Times New Roman"/>
              </a:rPr>
              <a:t>Л</a:t>
            </a:r>
            <a:r>
              <a:rPr sz="1300" b="1" spc="-5" dirty="0">
                <a:solidFill>
                  <a:srgbClr val="5F5F5F"/>
                </a:solidFill>
                <a:latin typeface="Times New Roman"/>
                <a:cs typeface="Times New Roman"/>
              </a:rPr>
              <a:t>Е</a:t>
            </a:r>
            <a:r>
              <a:rPr sz="1300" b="1" spc="-10" dirty="0">
                <a:solidFill>
                  <a:srgbClr val="5F5F5F"/>
                </a:solidFill>
                <a:latin typeface="Times New Roman"/>
                <a:cs typeface="Times New Roman"/>
              </a:rPr>
              <a:t>Н</a:t>
            </a:r>
            <a:r>
              <a:rPr sz="1300" b="1" spc="-5" dirty="0">
                <a:solidFill>
                  <a:srgbClr val="5F5F5F"/>
                </a:solidFill>
                <a:latin typeface="Times New Roman"/>
                <a:cs typeface="Times New Roman"/>
              </a:rPr>
              <a:t>ИЯ  </a:t>
            </a:r>
            <a:r>
              <a:rPr sz="1300" b="1" spc="-25" dirty="0">
                <a:solidFill>
                  <a:srgbClr val="5F5F5F"/>
                </a:solidFill>
                <a:latin typeface="Times New Roman"/>
                <a:cs typeface="Times New Roman"/>
              </a:rPr>
              <a:t>МДОУ</a:t>
            </a:r>
            <a:endParaRPr sz="1300" dirty="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40232" y="3160013"/>
            <a:ext cx="2484120" cy="1447800"/>
            <a:chOff x="2153411" y="3201923"/>
            <a:chExt cx="2484120" cy="144780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65703" y="3640835"/>
              <a:ext cx="1671827" cy="92811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53411" y="3201923"/>
              <a:ext cx="1786127" cy="1447800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089787" y="3686110"/>
            <a:ext cx="1195070" cy="47942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283845" marR="5080" indent="-271780">
              <a:lnSpc>
                <a:spcPts val="1660"/>
              </a:lnSpc>
              <a:spcBef>
                <a:spcPts val="365"/>
              </a:spcBef>
            </a:pPr>
            <a:r>
              <a:rPr sz="1600" b="1" spc="-5" dirty="0">
                <a:solidFill>
                  <a:srgbClr val="5F5F5F"/>
                </a:solidFill>
                <a:latin typeface="Times New Roman"/>
                <a:cs typeface="Times New Roman"/>
              </a:rPr>
              <a:t>Зав</a:t>
            </a:r>
            <a:r>
              <a:rPr sz="1600" b="1" spc="-30" dirty="0">
                <a:solidFill>
                  <a:srgbClr val="5F5F5F"/>
                </a:solidFill>
                <a:latin typeface="Times New Roman"/>
                <a:cs typeface="Times New Roman"/>
              </a:rPr>
              <a:t>е</a:t>
            </a:r>
            <a:r>
              <a:rPr sz="1600" b="1" spc="-5" dirty="0">
                <a:solidFill>
                  <a:srgbClr val="5F5F5F"/>
                </a:solidFill>
                <a:latin typeface="Times New Roman"/>
                <a:cs typeface="Times New Roman"/>
              </a:rPr>
              <a:t>ду</a:t>
            </a:r>
            <a:r>
              <a:rPr sz="1600" b="1" dirty="0">
                <a:solidFill>
                  <a:srgbClr val="5F5F5F"/>
                </a:solidFill>
                <a:latin typeface="Times New Roman"/>
                <a:cs typeface="Times New Roman"/>
              </a:rPr>
              <a:t>ю</a:t>
            </a:r>
            <a:r>
              <a:rPr sz="1600" b="1" spc="-10" dirty="0">
                <a:solidFill>
                  <a:srgbClr val="5F5F5F"/>
                </a:solidFill>
                <a:latin typeface="Times New Roman"/>
                <a:cs typeface="Times New Roman"/>
              </a:rPr>
              <a:t>щий  </a:t>
            </a:r>
            <a:r>
              <a:rPr sz="1600" b="1" spc="-30" dirty="0">
                <a:solidFill>
                  <a:srgbClr val="5F5F5F"/>
                </a:solidFill>
                <a:latin typeface="Times New Roman"/>
                <a:cs typeface="Times New Roman"/>
              </a:rPr>
              <a:t>МДОУ</a:t>
            </a:r>
            <a:endParaRPr sz="1600" dirty="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943735" y="1195606"/>
            <a:ext cx="1866900" cy="2326005"/>
            <a:chOff x="3521964" y="1467611"/>
            <a:chExt cx="1866900" cy="2326005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83380" y="2129027"/>
              <a:ext cx="1155191" cy="166420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521964" y="1467611"/>
              <a:ext cx="1866900" cy="1615439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2116455" y="1658520"/>
            <a:ext cx="1521460" cy="689610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222885" marR="5080" indent="-210820">
              <a:lnSpc>
                <a:spcPts val="1660"/>
              </a:lnSpc>
              <a:spcBef>
                <a:spcPts val="370"/>
              </a:spcBef>
            </a:pPr>
            <a:r>
              <a:rPr sz="1600" b="1" spc="-5" dirty="0">
                <a:solidFill>
                  <a:srgbClr val="5F5F5F"/>
                </a:solidFill>
                <a:latin typeface="Times New Roman"/>
                <a:cs typeface="Times New Roman"/>
              </a:rPr>
              <a:t>Общее</a:t>
            </a:r>
            <a:r>
              <a:rPr sz="1600" b="1" spc="-5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5F5F5F"/>
                </a:solidFill>
                <a:latin typeface="Times New Roman"/>
                <a:cs typeface="Times New Roman"/>
              </a:rPr>
              <a:t>собрание </a:t>
            </a:r>
            <a:r>
              <a:rPr sz="1600" b="1" spc="-38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600" b="1" spc="-25" dirty="0">
                <a:solidFill>
                  <a:srgbClr val="5F5F5F"/>
                </a:solidFill>
                <a:latin typeface="Times New Roman"/>
                <a:cs typeface="Times New Roman"/>
              </a:rPr>
              <a:t>трудового </a:t>
            </a:r>
            <a:r>
              <a:rPr sz="1600" b="1" spc="-2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5F5F5F"/>
                </a:solidFill>
                <a:latin typeface="Times New Roman"/>
                <a:cs typeface="Times New Roman"/>
              </a:rPr>
              <a:t>коллектива</a:t>
            </a:r>
            <a:endParaRPr sz="1600" dirty="0">
              <a:latin typeface="Times New Roman"/>
              <a:cs typeface="Times New Roma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543408" y="1143790"/>
            <a:ext cx="1888489" cy="2377440"/>
            <a:chOff x="5675376" y="1411224"/>
            <a:chExt cx="1888489" cy="2377440"/>
          </a:xfrm>
        </p:grpSpPr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675376" y="2074164"/>
              <a:ext cx="1176527" cy="171450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693664" y="1411224"/>
              <a:ext cx="1869947" cy="1618488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4736574" y="1617309"/>
            <a:ext cx="1520190" cy="47942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518159" marR="5080" indent="-506095">
              <a:lnSpc>
                <a:spcPts val="1660"/>
              </a:lnSpc>
              <a:spcBef>
                <a:spcPts val="365"/>
              </a:spcBef>
            </a:pPr>
            <a:r>
              <a:rPr sz="1600" b="1" spc="-15" dirty="0">
                <a:solidFill>
                  <a:srgbClr val="5F5F5F"/>
                </a:solidFill>
                <a:latin typeface="Times New Roman"/>
                <a:cs typeface="Times New Roman"/>
              </a:rPr>
              <a:t>П</a:t>
            </a:r>
            <a:r>
              <a:rPr sz="1600" b="1" spc="-30" dirty="0">
                <a:solidFill>
                  <a:srgbClr val="5F5F5F"/>
                </a:solidFill>
                <a:latin typeface="Times New Roman"/>
                <a:cs typeface="Times New Roman"/>
              </a:rPr>
              <a:t>е</a:t>
            </a:r>
            <a:r>
              <a:rPr sz="1600" b="1" spc="-5" dirty="0">
                <a:solidFill>
                  <a:srgbClr val="5F5F5F"/>
                </a:solidFill>
                <a:latin typeface="Times New Roman"/>
                <a:cs typeface="Times New Roman"/>
              </a:rPr>
              <a:t>да</a:t>
            </a:r>
            <a:r>
              <a:rPr sz="1600" b="1" spc="-45" dirty="0">
                <a:solidFill>
                  <a:srgbClr val="5F5F5F"/>
                </a:solidFill>
                <a:latin typeface="Times New Roman"/>
                <a:cs typeface="Times New Roman"/>
              </a:rPr>
              <a:t>г</a:t>
            </a:r>
            <a:r>
              <a:rPr sz="1600" b="1" spc="-5" dirty="0">
                <a:solidFill>
                  <a:srgbClr val="5F5F5F"/>
                </a:solidFill>
                <a:latin typeface="Times New Roman"/>
                <a:cs typeface="Times New Roman"/>
              </a:rPr>
              <a:t>о</a:t>
            </a:r>
            <a:r>
              <a:rPr sz="1600" b="1" spc="-10" dirty="0">
                <a:solidFill>
                  <a:srgbClr val="5F5F5F"/>
                </a:solidFill>
                <a:latin typeface="Times New Roman"/>
                <a:cs typeface="Times New Roman"/>
              </a:rPr>
              <a:t>гич</a:t>
            </a:r>
            <a:r>
              <a:rPr sz="1600" b="1" spc="15" dirty="0">
                <a:solidFill>
                  <a:srgbClr val="5F5F5F"/>
                </a:solidFill>
                <a:latin typeface="Times New Roman"/>
                <a:cs typeface="Times New Roman"/>
              </a:rPr>
              <a:t>е</a:t>
            </a:r>
            <a:r>
              <a:rPr sz="1600" b="1" spc="-5" dirty="0">
                <a:solidFill>
                  <a:srgbClr val="5F5F5F"/>
                </a:solidFill>
                <a:latin typeface="Times New Roman"/>
                <a:cs typeface="Times New Roman"/>
              </a:rPr>
              <a:t>ск</a:t>
            </a:r>
            <a:r>
              <a:rPr sz="1600" b="1" dirty="0">
                <a:solidFill>
                  <a:srgbClr val="5F5F5F"/>
                </a:solidFill>
                <a:latin typeface="Times New Roman"/>
                <a:cs typeface="Times New Roman"/>
              </a:rPr>
              <a:t>и</a:t>
            </a:r>
            <a:r>
              <a:rPr sz="1600" b="1" spc="-5" dirty="0">
                <a:solidFill>
                  <a:srgbClr val="5F5F5F"/>
                </a:solidFill>
                <a:latin typeface="Times New Roman"/>
                <a:cs typeface="Times New Roman"/>
              </a:rPr>
              <a:t>й  </a:t>
            </a:r>
            <a:r>
              <a:rPr sz="1600" b="1" spc="-15" dirty="0">
                <a:solidFill>
                  <a:srgbClr val="5F5F5F"/>
                </a:solidFill>
                <a:latin typeface="Times New Roman"/>
                <a:cs typeface="Times New Roman"/>
              </a:rPr>
              <a:t>совет</a:t>
            </a:r>
            <a:endParaRPr sz="1600" dirty="0">
              <a:latin typeface="Times New Roman"/>
              <a:cs typeface="Times New Roman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5377797" y="3001263"/>
            <a:ext cx="2486025" cy="1765300"/>
            <a:chOff x="6377940" y="3043427"/>
            <a:chExt cx="2486025" cy="1765300"/>
          </a:xfrm>
        </p:grpSpPr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377940" y="3640836"/>
              <a:ext cx="1673352" cy="92811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075932" y="3043427"/>
              <a:ext cx="1787652" cy="1764792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6292499" y="3359404"/>
            <a:ext cx="1380490" cy="90043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87325" marR="179705" indent="231140">
              <a:lnSpc>
                <a:spcPts val="1660"/>
              </a:lnSpc>
              <a:spcBef>
                <a:spcPts val="365"/>
              </a:spcBef>
            </a:pPr>
            <a:r>
              <a:rPr sz="1600" b="1" spc="-15" dirty="0">
                <a:solidFill>
                  <a:srgbClr val="5F5F5F"/>
                </a:solidFill>
                <a:latin typeface="Times New Roman"/>
                <a:cs typeface="Times New Roman"/>
              </a:rPr>
              <a:t>Совет </a:t>
            </a:r>
            <a:r>
              <a:rPr sz="1600" b="1" spc="-10" dirty="0">
                <a:solidFill>
                  <a:srgbClr val="5F5F5F"/>
                </a:solidFill>
                <a:latin typeface="Times New Roman"/>
                <a:cs typeface="Times New Roman"/>
              </a:rPr>
              <a:t> р</a:t>
            </a:r>
            <a:r>
              <a:rPr sz="1600" b="1" spc="-50" dirty="0">
                <a:solidFill>
                  <a:srgbClr val="5F5F5F"/>
                </a:solidFill>
                <a:latin typeface="Times New Roman"/>
                <a:cs typeface="Times New Roman"/>
              </a:rPr>
              <a:t>о</a:t>
            </a:r>
            <a:r>
              <a:rPr sz="1600" b="1" spc="-5" dirty="0">
                <a:solidFill>
                  <a:srgbClr val="5F5F5F"/>
                </a:solidFill>
                <a:latin typeface="Times New Roman"/>
                <a:cs typeface="Times New Roman"/>
              </a:rPr>
              <a:t>ди</a:t>
            </a:r>
            <a:r>
              <a:rPr sz="1600" b="1" spc="-20" dirty="0">
                <a:solidFill>
                  <a:srgbClr val="5F5F5F"/>
                </a:solidFill>
                <a:latin typeface="Times New Roman"/>
                <a:cs typeface="Times New Roman"/>
              </a:rPr>
              <a:t>т</a:t>
            </a:r>
            <a:r>
              <a:rPr sz="1600" b="1" spc="-5" dirty="0">
                <a:solidFill>
                  <a:srgbClr val="5F5F5F"/>
                </a:solidFill>
                <a:latin typeface="Times New Roman"/>
                <a:cs typeface="Times New Roman"/>
              </a:rPr>
              <a:t>еле</a:t>
            </a:r>
            <a:r>
              <a:rPr sz="1600" b="1" dirty="0">
                <a:solidFill>
                  <a:srgbClr val="5F5F5F"/>
                </a:solidFill>
                <a:latin typeface="Times New Roman"/>
                <a:cs typeface="Times New Roman"/>
              </a:rPr>
              <a:t>й</a:t>
            </a:r>
            <a:r>
              <a:rPr sz="1600" b="1" spc="-5" dirty="0">
                <a:solidFill>
                  <a:srgbClr val="5F5F5F"/>
                </a:solidFill>
                <a:latin typeface="Times New Roman"/>
                <a:cs typeface="Times New Roman"/>
              </a:rPr>
              <a:t>;</a:t>
            </a:r>
            <a:endParaRPr sz="1600" dirty="0">
              <a:latin typeface="Times New Roman"/>
              <a:cs typeface="Times New Roman"/>
            </a:endParaRPr>
          </a:p>
          <a:p>
            <a:pPr algn="ctr">
              <a:lnSpc>
                <a:spcPts val="1510"/>
              </a:lnSpc>
            </a:pPr>
            <a:r>
              <a:rPr sz="1600" b="1" spc="-20" dirty="0">
                <a:solidFill>
                  <a:srgbClr val="5F5F5F"/>
                </a:solidFill>
                <a:latin typeface="Times New Roman"/>
                <a:cs typeface="Times New Roman"/>
              </a:rPr>
              <a:t>Управляющий</a:t>
            </a:r>
            <a:endParaRPr sz="1600" dirty="0">
              <a:latin typeface="Times New Roman"/>
              <a:cs typeface="Times New Roman"/>
            </a:endParaRPr>
          </a:p>
          <a:p>
            <a:pPr marL="1270" algn="ctr">
              <a:lnSpc>
                <a:spcPts val="1789"/>
              </a:lnSpc>
            </a:pPr>
            <a:r>
              <a:rPr sz="1600" b="1" spc="-15" dirty="0">
                <a:solidFill>
                  <a:srgbClr val="5F5F5F"/>
                </a:solidFill>
                <a:latin typeface="Times New Roman"/>
                <a:cs typeface="Times New Roman"/>
              </a:rPr>
              <a:t>Совет</a:t>
            </a:r>
            <a:endParaRPr sz="1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24633" y="787400"/>
            <a:ext cx="531685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22400" marR="5080" indent="-1409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Times New Roman"/>
                <a:cs typeface="Times New Roman"/>
              </a:rPr>
              <a:t>Оценка </a:t>
            </a:r>
            <a:r>
              <a:rPr sz="2400" b="1" dirty="0">
                <a:latin typeface="Times New Roman"/>
                <a:cs typeface="Times New Roman"/>
              </a:rPr>
              <a:t>и анализ системы </a:t>
            </a:r>
            <a:r>
              <a:rPr sz="2400" b="1" spc="-10" dirty="0">
                <a:latin typeface="Times New Roman"/>
                <a:cs typeface="Times New Roman"/>
              </a:rPr>
              <a:t>управления </a:t>
            </a:r>
            <a:r>
              <a:rPr sz="2400" b="1" spc="-58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организацией</a:t>
            </a:r>
            <a:endParaRPr sz="2400">
              <a:latin typeface="Times New Roman"/>
              <a:cs typeface="Times New Roman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7151670"/>
              </p:ext>
            </p:extLst>
          </p:nvPr>
        </p:nvGraphicFramePr>
        <p:xfrm>
          <a:off x="533400" y="1676400"/>
          <a:ext cx="6985000" cy="43478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925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925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25120">
                <a:tc>
                  <a:txBody>
                    <a:bodyPr/>
                    <a:lstStyle/>
                    <a:p>
                      <a:pPr marL="68580">
                        <a:lnSpc>
                          <a:spcPts val="1395"/>
                        </a:lnSpc>
                      </a:pPr>
                      <a:r>
                        <a:rPr sz="1200" spc="-5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Положительные</a:t>
                      </a:r>
                      <a:r>
                        <a:rPr sz="1200" spc="295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аспекты</a:t>
                      </a:r>
                      <a:r>
                        <a:rPr sz="1200" spc="-25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управления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5F5F5F"/>
                      </a:solidFill>
                      <a:prstDash val="solid"/>
                    </a:lnL>
                    <a:lnR w="12700">
                      <a:solidFill>
                        <a:srgbClr val="5F5F5F"/>
                      </a:solidFill>
                      <a:prstDash val="solid"/>
                    </a:lnR>
                    <a:lnT w="12700">
                      <a:solidFill>
                        <a:srgbClr val="5F5F5F"/>
                      </a:solidFill>
                      <a:prstDash val="solid"/>
                    </a:lnT>
                    <a:lnB w="12700">
                      <a:solidFill>
                        <a:srgbClr val="5F5F5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395"/>
                        </a:lnSpc>
                      </a:pPr>
                      <a:r>
                        <a:rPr sz="1200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Какие</a:t>
                      </a:r>
                      <a:r>
                        <a:rPr sz="1200" spc="-30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факторы</a:t>
                      </a:r>
                      <a:r>
                        <a:rPr sz="1200" spc="-15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повлияли </a:t>
                      </a:r>
                      <a:r>
                        <a:rPr sz="1200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на</a:t>
                      </a:r>
                      <a:r>
                        <a:rPr sz="1200" spc="-10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результат?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5F5F5F"/>
                      </a:solidFill>
                      <a:prstDash val="solid"/>
                    </a:lnL>
                    <a:lnR w="12700">
                      <a:solidFill>
                        <a:srgbClr val="5F5F5F"/>
                      </a:solidFill>
                      <a:prstDash val="solid"/>
                    </a:lnR>
                    <a:lnT w="12700">
                      <a:solidFill>
                        <a:srgbClr val="5F5F5F"/>
                      </a:solidFill>
                      <a:prstDash val="solid"/>
                    </a:lnT>
                    <a:lnB w="12700">
                      <a:solidFill>
                        <a:srgbClr val="5F5F5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22725">
                <a:tc>
                  <a:txBody>
                    <a:bodyPr/>
                    <a:lstStyle/>
                    <a:p>
                      <a:pPr marL="411480" marR="58419" indent="-342900" algn="just">
                        <a:lnSpc>
                          <a:spcPts val="1440"/>
                        </a:lnSpc>
                        <a:spcBef>
                          <a:spcPts val="25"/>
                        </a:spcBef>
                        <a:buFont typeface="Symbol"/>
                        <a:buChar char=""/>
                        <a:tabLst>
                          <a:tab pos="412115" algn="l"/>
                          <a:tab pos="1811020" algn="l"/>
                        </a:tabLst>
                      </a:pPr>
                      <a:r>
                        <a:rPr sz="1200" spc="-5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Наличи</a:t>
                      </a:r>
                      <a:r>
                        <a:rPr sz="1200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е	</a:t>
                      </a:r>
                      <a:r>
                        <a:rPr sz="1200" spc="-10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но</a:t>
                      </a:r>
                      <a:r>
                        <a:rPr sz="1200" spc="-5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рматив</a:t>
                      </a:r>
                      <a:r>
                        <a:rPr sz="1200" spc="-10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н</a:t>
                      </a:r>
                      <a:r>
                        <a:rPr sz="1200" spc="5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200" spc="-5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-</a:t>
                      </a:r>
                      <a:r>
                        <a:rPr sz="1200" spc="-10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пр</a:t>
                      </a:r>
                      <a:r>
                        <a:rPr sz="1200" spc="-5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200" spc="-15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200" spc="-5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ов</a:t>
                      </a:r>
                      <a:r>
                        <a:rPr sz="1200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200" spc="-5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й,  регламентирующей</a:t>
                      </a:r>
                      <a:r>
                        <a:rPr sz="1200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организационно- </a:t>
                      </a:r>
                      <a:r>
                        <a:rPr sz="1200" spc="-305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правовой,</a:t>
                      </a:r>
                      <a:r>
                        <a:rPr sz="1200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информационно-справочной </a:t>
                      </a:r>
                      <a:r>
                        <a:rPr sz="1200" spc="-305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документации.</a:t>
                      </a:r>
                      <a:endParaRPr sz="1200" dirty="0">
                        <a:latin typeface="Microsoft Sans Serif"/>
                        <a:cs typeface="Microsoft Sans Serif"/>
                      </a:endParaRPr>
                    </a:p>
                    <a:p>
                      <a:pPr marL="411480" marR="59690" indent="-342900" algn="just">
                        <a:lnSpc>
                          <a:spcPts val="1440"/>
                        </a:lnSpc>
                        <a:spcBef>
                          <a:spcPts val="5"/>
                        </a:spcBef>
                        <a:buFont typeface="Symbol"/>
                        <a:buChar char=""/>
                        <a:tabLst>
                          <a:tab pos="412115" algn="l"/>
                        </a:tabLst>
                      </a:pPr>
                      <a:r>
                        <a:rPr sz="1200" spc="-5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Реализация</a:t>
                      </a:r>
                      <a:r>
                        <a:rPr sz="1200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всеми</a:t>
                      </a:r>
                      <a:r>
                        <a:rPr sz="1200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участниками </a:t>
                      </a:r>
                      <a:r>
                        <a:rPr sz="1200" spc="-305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образовательный</a:t>
                      </a:r>
                      <a:r>
                        <a:rPr sz="1200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отношений</a:t>
                      </a:r>
                      <a:r>
                        <a:rPr sz="1200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Основной </a:t>
                      </a:r>
                      <a:r>
                        <a:rPr sz="1200" spc="-305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общеобразовательной</a:t>
                      </a:r>
                      <a:r>
                        <a:rPr sz="1200" spc="-15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Программы;</a:t>
                      </a:r>
                      <a:endParaRPr sz="1200" dirty="0">
                        <a:latin typeface="Microsoft Sans Serif"/>
                        <a:cs typeface="Microsoft Sans Serif"/>
                      </a:endParaRPr>
                    </a:p>
                    <a:p>
                      <a:pPr marL="411480" marR="59690" indent="-342900" algn="just">
                        <a:lnSpc>
                          <a:spcPts val="1440"/>
                        </a:lnSpc>
                        <a:buFont typeface="Symbol"/>
                        <a:buChar char=""/>
                        <a:tabLst>
                          <a:tab pos="412115" algn="l"/>
                        </a:tabLst>
                      </a:pPr>
                      <a:r>
                        <a:rPr sz="1200" spc="-10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Управление</a:t>
                      </a:r>
                      <a:r>
                        <a:rPr sz="1200" spc="-5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 процессом</a:t>
                      </a:r>
                      <a:r>
                        <a:rPr sz="1200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реализации </a:t>
                      </a:r>
                      <a:r>
                        <a:rPr sz="1200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образовательной</a:t>
                      </a:r>
                      <a:r>
                        <a:rPr sz="1200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деятельности</a:t>
                      </a:r>
                      <a:r>
                        <a:rPr sz="1200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носит </a:t>
                      </a:r>
                      <a:r>
                        <a:rPr sz="1200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комплексный</a:t>
                      </a:r>
                      <a:r>
                        <a:rPr sz="1200" spc="-15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системный</a:t>
                      </a:r>
                      <a:r>
                        <a:rPr sz="1200" spc="10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характер;</a:t>
                      </a:r>
                      <a:endParaRPr sz="1200" dirty="0">
                        <a:latin typeface="Microsoft Sans Serif"/>
                        <a:cs typeface="Microsoft Sans Serif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  <a:buClr>
                          <a:srgbClr val="2F2F2F"/>
                        </a:buClr>
                        <a:buFont typeface="Symbol"/>
                        <a:buChar char=""/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411480" marR="59055" indent="-342900" algn="just">
                        <a:lnSpc>
                          <a:spcPct val="100000"/>
                        </a:lnSpc>
                        <a:buFont typeface="Symbol"/>
                        <a:buChar char=""/>
                        <a:tabLst>
                          <a:tab pos="412115" algn="l"/>
                        </a:tabLst>
                      </a:pPr>
                      <a:r>
                        <a:rPr sz="1200" spc="-5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Внутренний</a:t>
                      </a:r>
                      <a:r>
                        <a:rPr sz="1200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контроль</a:t>
                      </a:r>
                      <a:r>
                        <a:rPr sz="1200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 осуществляется</a:t>
                      </a:r>
                      <a:r>
                        <a:rPr sz="1200" spc="5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в </a:t>
                      </a:r>
                      <a:r>
                        <a:rPr sz="1200" spc="5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виде</a:t>
                      </a:r>
                      <a:r>
                        <a:rPr sz="1200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плановых</a:t>
                      </a:r>
                      <a:r>
                        <a:rPr sz="1200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или</a:t>
                      </a:r>
                      <a:r>
                        <a:rPr sz="1200" spc="310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оперативных </a:t>
                      </a:r>
                      <a:r>
                        <a:rPr sz="1200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проверок</a:t>
                      </a:r>
                      <a:r>
                        <a:rPr sz="1200" spc="-35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200" spc="15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мониторинга.</a:t>
                      </a:r>
                      <a:endParaRPr sz="1200" dirty="0">
                        <a:latin typeface="Microsoft Sans Serif"/>
                        <a:cs typeface="Microsoft Sans Serif"/>
                      </a:endParaRPr>
                    </a:p>
                    <a:p>
                      <a:pPr>
                        <a:lnSpc>
                          <a:spcPct val="100000"/>
                        </a:lnSpc>
                        <a:buClr>
                          <a:srgbClr val="2F2F2F"/>
                        </a:buClr>
                        <a:buFont typeface="Symbol"/>
                        <a:buChar char=""/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  <a:p>
                      <a:pPr marL="411480" marR="59690" indent="-342900" algn="just">
                        <a:lnSpc>
                          <a:spcPct val="98500"/>
                        </a:lnSpc>
                        <a:spcBef>
                          <a:spcPts val="869"/>
                        </a:spcBef>
                        <a:buFont typeface="Symbol"/>
                        <a:buChar char=""/>
                        <a:tabLst>
                          <a:tab pos="412115" algn="l"/>
                        </a:tabLst>
                      </a:pPr>
                      <a:r>
                        <a:rPr sz="1200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200" spc="5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ДОУ</a:t>
                      </a:r>
                      <a:r>
                        <a:rPr sz="1200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созданы</a:t>
                      </a:r>
                      <a:r>
                        <a:rPr sz="1200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коллегиальные</a:t>
                      </a:r>
                      <a:r>
                        <a:rPr sz="1200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органы </a:t>
                      </a:r>
                      <a:r>
                        <a:rPr sz="1200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управления</a:t>
                      </a:r>
                      <a:r>
                        <a:rPr sz="1200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дошкольным</a:t>
                      </a:r>
                      <a:r>
                        <a:rPr sz="1200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учреждением: </a:t>
                      </a:r>
                      <a:r>
                        <a:rPr sz="1200" spc="-305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Управляющий</a:t>
                      </a:r>
                      <a:r>
                        <a:rPr sz="1200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совет.</a:t>
                      </a:r>
                      <a:r>
                        <a:rPr sz="1200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Совет</a:t>
                      </a:r>
                      <a:r>
                        <a:rPr sz="1200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родителей </a:t>
                      </a:r>
                      <a:r>
                        <a:rPr sz="1200" spc="-305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(родительский</a:t>
                      </a:r>
                      <a:r>
                        <a:rPr sz="1200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комитет),</a:t>
                      </a:r>
                      <a:r>
                        <a:rPr sz="1200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педагогический </a:t>
                      </a:r>
                      <a:r>
                        <a:rPr sz="1200" spc="-305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совет,</a:t>
                      </a:r>
                      <a:r>
                        <a:rPr sz="1200" spc="-5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 Совет</a:t>
                      </a:r>
                      <a:r>
                        <a:rPr sz="1200" spc="-15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трудового</a:t>
                      </a:r>
                      <a:r>
                        <a:rPr sz="1200" spc="-20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коллектива.</a:t>
                      </a:r>
                      <a:endParaRPr sz="12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175" marB="0">
                    <a:lnL w="12700">
                      <a:solidFill>
                        <a:srgbClr val="5F5F5F"/>
                      </a:solidFill>
                      <a:prstDash val="solid"/>
                    </a:lnL>
                    <a:lnR w="12700">
                      <a:solidFill>
                        <a:srgbClr val="5F5F5F"/>
                      </a:solidFill>
                      <a:prstDash val="solid"/>
                    </a:lnR>
                    <a:lnT w="12700">
                      <a:solidFill>
                        <a:srgbClr val="5F5F5F"/>
                      </a:solidFill>
                      <a:prstDash val="solid"/>
                    </a:lnT>
                    <a:lnB w="19050">
                      <a:solidFill>
                        <a:srgbClr val="5F5F5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2115" indent="-343535">
                        <a:lnSpc>
                          <a:spcPts val="1420"/>
                        </a:lnSpc>
                        <a:buFont typeface="Symbol"/>
                        <a:buChar char=""/>
                        <a:tabLst>
                          <a:tab pos="412115" algn="l"/>
                          <a:tab pos="412750" algn="l"/>
                          <a:tab pos="1838960" algn="l"/>
                        </a:tabLst>
                      </a:pPr>
                      <a:r>
                        <a:rPr sz="1200" spc="-10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Утверждение	нормативно-правовых</a:t>
                      </a:r>
                      <a:endParaRPr sz="1200" dirty="0">
                        <a:latin typeface="Microsoft Sans Serif"/>
                        <a:cs typeface="Microsoft Sans Serif"/>
                      </a:endParaRPr>
                    </a:p>
                    <a:p>
                      <a:pPr marL="412115">
                        <a:lnSpc>
                          <a:spcPct val="100000"/>
                        </a:lnSpc>
                      </a:pPr>
                      <a:r>
                        <a:rPr sz="1200" spc="-5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документов</a:t>
                      </a:r>
                      <a:r>
                        <a:rPr sz="1200" spc="-35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ДОУ;</a:t>
                      </a:r>
                      <a:endParaRPr sz="1200" dirty="0">
                        <a:latin typeface="Microsoft Sans Serif"/>
                        <a:cs typeface="Microsoft Sans Serif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412115" marR="60960" indent="-342900" algn="just">
                        <a:lnSpc>
                          <a:spcPct val="100000"/>
                        </a:lnSpc>
                        <a:buFont typeface="Symbol"/>
                        <a:buChar char=""/>
                        <a:tabLst>
                          <a:tab pos="412750" algn="l"/>
                        </a:tabLst>
                      </a:pPr>
                      <a:r>
                        <a:rPr sz="1200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ООП</a:t>
                      </a:r>
                      <a:r>
                        <a:rPr sz="1200" spc="5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ДОУ</a:t>
                      </a:r>
                      <a:r>
                        <a:rPr sz="1200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отвечает</a:t>
                      </a:r>
                      <a:r>
                        <a:rPr sz="1200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Федеральному </a:t>
                      </a:r>
                      <a:r>
                        <a:rPr sz="1200" spc="-305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государственному</a:t>
                      </a:r>
                      <a:r>
                        <a:rPr sz="1200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образовательному </a:t>
                      </a:r>
                      <a:r>
                        <a:rPr sz="1200" spc="-305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стандарту</a:t>
                      </a:r>
                      <a:r>
                        <a:rPr sz="1200" spc="-35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дошкольного</a:t>
                      </a:r>
                      <a:r>
                        <a:rPr sz="1200" spc="-25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образования;</a:t>
                      </a:r>
                      <a:endParaRPr sz="1200" dirty="0">
                        <a:latin typeface="Microsoft Sans Serif"/>
                        <a:cs typeface="Microsoft Sans Serif"/>
                      </a:endParaRPr>
                    </a:p>
                    <a:p>
                      <a:pPr marL="248920" marR="59055" algn="just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200" spc="5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ДОУ</a:t>
                      </a:r>
                      <a:r>
                        <a:rPr sz="1200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прослеживаются</a:t>
                      </a:r>
                      <a:r>
                        <a:rPr sz="1200" spc="310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высокие </a:t>
                      </a:r>
                      <a:r>
                        <a:rPr sz="1200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показатели</a:t>
                      </a:r>
                      <a:r>
                        <a:rPr sz="1200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индивидуально</a:t>
                      </a:r>
                      <a:r>
                        <a:rPr sz="1200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развития </a:t>
                      </a:r>
                      <a:r>
                        <a:rPr sz="1200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воспитанников.</a:t>
                      </a:r>
                      <a:endParaRPr sz="1200" dirty="0">
                        <a:latin typeface="Microsoft Sans Serif"/>
                        <a:cs typeface="Microsoft Sans Serif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50" dirty="0">
                        <a:latin typeface="Times New Roman"/>
                        <a:cs typeface="Times New Roman"/>
                      </a:endParaRPr>
                    </a:p>
                    <a:p>
                      <a:pPr marL="412115" marR="59055" indent="-342900" algn="just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Symbol"/>
                        <a:buChar char=""/>
                        <a:tabLst>
                          <a:tab pos="412750" algn="l"/>
                          <a:tab pos="1139190" algn="l"/>
                          <a:tab pos="2632710" algn="l"/>
                        </a:tabLst>
                      </a:pPr>
                      <a:r>
                        <a:rPr sz="1200" spc="-5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Рассмотрение сложных педагогических </a:t>
                      </a:r>
                      <a:r>
                        <a:rPr sz="1200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и </a:t>
                      </a:r>
                      <a:r>
                        <a:rPr sz="1200" spc="5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методических</a:t>
                      </a:r>
                      <a:r>
                        <a:rPr sz="1200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вопросов</a:t>
                      </a:r>
                      <a:r>
                        <a:rPr sz="1200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осуществляется </a:t>
                      </a:r>
                      <a:r>
                        <a:rPr sz="1200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н</a:t>
                      </a:r>
                      <a:r>
                        <a:rPr sz="1200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а	о</a:t>
                      </a:r>
                      <a:r>
                        <a:rPr sz="1200" spc="-10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пер</a:t>
                      </a:r>
                      <a:r>
                        <a:rPr sz="1200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атив</a:t>
                      </a:r>
                      <a:r>
                        <a:rPr sz="1200" spc="-10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но</a:t>
                      </a:r>
                      <a:r>
                        <a:rPr sz="1200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м	совещ</a:t>
                      </a:r>
                      <a:r>
                        <a:rPr sz="1200" spc="-5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200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н</a:t>
                      </a:r>
                      <a:r>
                        <a:rPr sz="1200" spc="-5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ии  заведующего, педагогическим </a:t>
                      </a:r>
                      <a:r>
                        <a:rPr sz="1200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советом, а </a:t>
                      </a:r>
                      <a:r>
                        <a:rPr sz="1200" spc="-305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также</a:t>
                      </a:r>
                      <a:r>
                        <a:rPr sz="1200" spc="-20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на </a:t>
                      </a:r>
                      <a:r>
                        <a:rPr sz="1200" spc="-5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общем</a:t>
                      </a:r>
                      <a:r>
                        <a:rPr sz="1200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собрании;</a:t>
                      </a:r>
                      <a:endParaRPr sz="1200" dirty="0">
                        <a:latin typeface="Microsoft Sans Serif"/>
                        <a:cs typeface="Microsoft Sans Serif"/>
                      </a:endParaRPr>
                    </a:p>
                    <a:p>
                      <a:pPr marL="412115" marR="59055" indent="-342900" algn="just">
                        <a:lnSpc>
                          <a:spcPct val="100000"/>
                        </a:lnSpc>
                        <a:buFont typeface="Symbol"/>
                        <a:buChar char=""/>
                        <a:tabLst>
                          <a:tab pos="412750" algn="l"/>
                          <a:tab pos="2296160" algn="l"/>
                        </a:tabLst>
                      </a:pPr>
                      <a:r>
                        <a:rPr sz="1200" spc="-5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Соде</a:t>
                      </a:r>
                      <a:r>
                        <a:rPr sz="1200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йств</a:t>
                      </a:r>
                      <a:r>
                        <a:rPr sz="1200" spc="-10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200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е	осуще</a:t>
                      </a:r>
                      <a:r>
                        <a:rPr sz="1200" spc="-15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1200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твлен</a:t>
                      </a:r>
                      <a:r>
                        <a:rPr sz="1200" spc="-5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ию  управленческих</a:t>
                      </a:r>
                      <a:r>
                        <a:rPr sz="1200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начал,</a:t>
                      </a:r>
                      <a:r>
                        <a:rPr sz="1200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развитию </a:t>
                      </a:r>
                      <a:r>
                        <a:rPr sz="1200" spc="-305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инициативы</a:t>
                      </a:r>
                      <a:r>
                        <a:rPr sz="1200" spc="5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трудового</a:t>
                      </a:r>
                      <a:r>
                        <a:rPr sz="1200" spc="-25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коллектива.</a:t>
                      </a:r>
                      <a:endParaRPr sz="1200" dirty="0">
                        <a:latin typeface="Microsoft Sans Serif"/>
                        <a:cs typeface="Microsoft Sans Serif"/>
                      </a:endParaRPr>
                    </a:p>
                    <a:p>
                      <a:pPr marL="412115" marR="59690" indent="-342900" algn="just">
                        <a:lnSpc>
                          <a:spcPct val="100000"/>
                        </a:lnSpc>
                        <a:buFont typeface="Symbol"/>
                        <a:buChar char=""/>
                        <a:tabLst>
                          <a:tab pos="412750" algn="l"/>
                          <a:tab pos="2296160" algn="l"/>
                        </a:tabLst>
                      </a:pPr>
                      <a:r>
                        <a:rPr sz="1200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Расши</a:t>
                      </a:r>
                      <a:r>
                        <a:rPr sz="1200" spc="-10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ре</a:t>
                      </a:r>
                      <a:r>
                        <a:rPr sz="1200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н</a:t>
                      </a:r>
                      <a:r>
                        <a:rPr sz="1200" spc="-15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200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е	коллегиал</a:t>
                      </a:r>
                      <a:r>
                        <a:rPr sz="1200" spc="-5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ь</a:t>
                      </a:r>
                      <a:r>
                        <a:rPr sz="1200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ных,  </a:t>
                      </a:r>
                      <a:r>
                        <a:rPr sz="1200" spc="-5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демократических</a:t>
                      </a:r>
                      <a:r>
                        <a:rPr sz="1200" spc="-20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форм</a:t>
                      </a:r>
                      <a:r>
                        <a:rPr sz="1200" spc="-15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управления</a:t>
                      </a:r>
                      <a:r>
                        <a:rPr sz="1200" spc="-30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solidFill>
                            <a:srgbClr val="2F2F2F"/>
                          </a:solidFill>
                          <a:latin typeface="Microsoft Sans Serif"/>
                          <a:cs typeface="Microsoft Sans Serif"/>
                        </a:rPr>
                        <a:t>ДОУ.</a:t>
                      </a:r>
                      <a:endParaRPr sz="12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5F5F5F"/>
                      </a:solidFill>
                      <a:prstDash val="solid"/>
                    </a:lnL>
                    <a:lnR w="12700">
                      <a:solidFill>
                        <a:srgbClr val="5F5F5F"/>
                      </a:solidFill>
                      <a:prstDash val="solid"/>
                    </a:lnR>
                    <a:lnT w="12700">
                      <a:solidFill>
                        <a:srgbClr val="5F5F5F"/>
                      </a:solidFill>
                      <a:prstDash val="solid"/>
                    </a:lnT>
                    <a:lnB w="19050">
                      <a:solidFill>
                        <a:srgbClr val="5F5F5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03677" y="974852"/>
            <a:ext cx="40805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solidFill>
                  <a:srgbClr val="663300"/>
                </a:solidFill>
                <a:latin typeface="Times New Roman"/>
                <a:cs typeface="Times New Roman"/>
              </a:rPr>
              <a:t>Кадровое</a:t>
            </a:r>
            <a:r>
              <a:rPr sz="2400" b="1" spc="-25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663300"/>
                </a:solidFill>
                <a:latin typeface="Times New Roman"/>
                <a:cs typeface="Times New Roman"/>
              </a:rPr>
              <a:t>обеспечение</a:t>
            </a:r>
            <a:r>
              <a:rPr sz="2400" b="1" spc="-25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2400" b="1" spc="-35" dirty="0">
                <a:solidFill>
                  <a:srgbClr val="663300"/>
                </a:solidFill>
                <a:latin typeface="Times New Roman"/>
                <a:cs typeface="Times New Roman"/>
              </a:rPr>
              <a:t>МДОУ</a:t>
            </a:r>
            <a:endParaRPr sz="2400">
              <a:latin typeface="Times New Roman"/>
              <a:cs typeface="Times New Roman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9043871"/>
              </p:ext>
            </p:extLst>
          </p:nvPr>
        </p:nvGraphicFramePr>
        <p:xfrm>
          <a:off x="762000" y="1905000"/>
          <a:ext cx="6769099" cy="398652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076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307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3072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46735">
                <a:tc>
                  <a:txBody>
                    <a:bodyPr/>
                    <a:lstStyle/>
                    <a:p>
                      <a:pPr marL="74104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spc="-5" dirty="0">
                          <a:solidFill>
                            <a:srgbClr val="5F5F5F"/>
                          </a:solidFill>
                          <a:latin typeface="Microsoft Sans Serif"/>
                          <a:cs typeface="Microsoft Sans Serif"/>
                        </a:rPr>
                        <a:t>показатели</a:t>
                      </a:r>
                      <a:endParaRPr sz="18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5F5F5F"/>
                      </a:solidFill>
                      <a:prstDash val="solid"/>
                    </a:lnL>
                    <a:lnR w="12700">
                      <a:solidFill>
                        <a:srgbClr val="5F5F5F"/>
                      </a:solidFill>
                      <a:prstDash val="solid"/>
                    </a:lnR>
                    <a:lnT w="12700">
                      <a:solidFill>
                        <a:srgbClr val="5F5F5F"/>
                      </a:solidFill>
                      <a:prstDash val="solid"/>
                    </a:lnT>
                    <a:lnB w="12700">
                      <a:solidFill>
                        <a:srgbClr val="5F5F5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F5F5F"/>
                      </a:solidFill>
                      <a:prstDash val="solid"/>
                    </a:lnL>
                    <a:lnR w="12700">
                      <a:solidFill>
                        <a:srgbClr val="5F5F5F"/>
                      </a:solidFill>
                      <a:prstDash val="solid"/>
                    </a:lnR>
                    <a:lnT w="12700">
                      <a:solidFill>
                        <a:srgbClr val="5F5F5F"/>
                      </a:solidFill>
                      <a:prstDash val="solid"/>
                    </a:lnT>
                    <a:lnB w="12700">
                      <a:solidFill>
                        <a:srgbClr val="5F5F5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F5F5F"/>
                      </a:solidFill>
                      <a:prstDash val="solid"/>
                    </a:lnL>
                    <a:lnR w="12700">
                      <a:solidFill>
                        <a:srgbClr val="5F5F5F"/>
                      </a:solidFill>
                      <a:prstDash val="solid"/>
                    </a:lnR>
                    <a:lnT w="12700">
                      <a:solidFill>
                        <a:srgbClr val="5F5F5F"/>
                      </a:solidFill>
                      <a:prstDash val="solid"/>
                    </a:lnT>
                    <a:lnB w="12700">
                      <a:solidFill>
                        <a:srgbClr val="5F5F5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4005">
                <a:tc>
                  <a:txBody>
                    <a:bodyPr/>
                    <a:lstStyle/>
                    <a:p>
                      <a:pPr marL="91440">
                        <a:lnSpc>
                          <a:spcPts val="1889"/>
                        </a:lnSpc>
                        <a:spcBef>
                          <a:spcPts val="325"/>
                        </a:spcBef>
                      </a:pPr>
                      <a:r>
                        <a:rPr sz="1600" spc="-5" dirty="0">
                          <a:solidFill>
                            <a:srgbClr val="5F5F5F"/>
                          </a:solidFill>
                          <a:latin typeface="Microsoft Sans Serif"/>
                          <a:cs typeface="Microsoft Sans Serif"/>
                        </a:rPr>
                        <a:t>квалификация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5F5F5F"/>
                      </a:solidFill>
                      <a:prstDash val="solid"/>
                    </a:lnL>
                    <a:lnR w="12700">
                      <a:solidFill>
                        <a:srgbClr val="5F5F5F"/>
                      </a:solidFill>
                      <a:prstDash val="solid"/>
                    </a:lnR>
                    <a:lnT w="12700">
                      <a:solidFill>
                        <a:srgbClr val="5F5F5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F5F5F"/>
                      </a:solidFill>
                      <a:prstDash val="solid"/>
                    </a:lnL>
                    <a:lnR w="12700">
                      <a:solidFill>
                        <a:srgbClr val="5F5F5F"/>
                      </a:solidFill>
                      <a:prstDash val="solid"/>
                    </a:lnR>
                    <a:lnT w="12700">
                      <a:solidFill>
                        <a:srgbClr val="5F5F5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F5F5F"/>
                      </a:solidFill>
                      <a:prstDash val="solid"/>
                    </a:lnL>
                    <a:lnR w="12700">
                      <a:solidFill>
                        <a:srgbClr val="5F5F5F"/>
                      </a:solidFill>
                      <a:prstDash val="solid"/>
                    </a:lnR>
                    <a:lnT w="12700">
                      <a:solidFill>
                        <a:srgbClr val="5F5F5F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7015">
                <a:tc>
                  <a:txBody>
                    <a:bodyPr/>
                    <a:lstStyle/>
                    <a:p>
                      <a:pPr marL="378460" indent="-287020">
                        <a:lnSpc>
                          <a:spcPts val="1850"/>
                        </a:lnSpc>
                        <a:buFont typeface="Arial"/>
                        <a:buChar char="•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600" spc="-5" dirty="0">
                          <a:solidFill>
                            <a:srgbClr val="5F5F5F"/>
                          </a:solidFill>
                          <a:latin typeface="Microsoft Sans Serif"/>
                          <a:cs typeface="Microsoft Sans Serif"/>
                        </a:rPr>
                        <a:t>высшая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5F5F5F"/>
                      </a:solidFill>
                      <a:prstDash val="solid"/>
                    </a:lnL>
                    <a:lnR w="12700">
                      <a:solidFill>
                        <a:srgbClr val="5F5F5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850"/>
                        </a:lnSpc>
                      </a:pPr>
                      <a:r>
                        <a:rPr lang="en-US" sz="1600" spc="-5" dirty="0" smtClean="0">
                          <a:solidFill>
                            <a:srgbClr val="5F5F5F"/>
                          </a:solidFill>
                          <a:latin typeface="Microsoft Sans Serif"/>
                          <a:cs typeface="Microsoft Sans Serif"/>
                        </a:rPr>
                        <a:t>20</a:t>
                      </a:r>
                      <a:endParaRPr sz="16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5F5F5F"/>
                      </a:solidFill>
                      <a:prstDash val="solid"/>
                    </a:lnL>
                    <a:lnR w="12700">
                      <a:solidFill>
                        <a:srgbClr val="5F5F5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850"/>
                        </a:lnSpc>
                      </a:pPr>
                      <a:r>
                        <a:rPr lang="en-US" sz="1600" spc="-5" dirty="0" smtClean="0">
                          <a:solidFill>
                            <a:srgbClr val="5F5F5F"/>
                          </a:solidFill>
                          <a:latin typeface="Microsoft Sans Serif"/>
                          <a:cs typeface="Microsoft Sans Serif"/>
                        </a:rPr>
                        <a:t>50</a:t>
                      </a:r>
                      <a:r>
                        <a:rPr sz="1600" spc="-5" dirty="0" smtClean="0">
                          <a:solidFill>
                            <a:srgbClr val="5F5F5F"/>
                          </a:solidFill>
                          <a:latin typeface="Microsoft Sans Serif"/>
                          <a:cs typeface="Microsoft Sans Serif"/>
                        </a:rPr>
                        <a:t>%</a:t>
                      </a:r>
                      <a:endParaRPr sz="16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5F5F5F"/>
                      </a:solidFill>
                      <a:prstDash val="solid"/>
                    </a:lnL>
                    <a:lnR w="12700">
                      <a:solidFill>
                        <a:srgbClr val="5F5F5F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3204">
                <a:tc>
                  <a:txBody>
                    <a:bodyPr/>
                    <a:lstStyle/>
                    <a:p>
                      <a:pPr marL="378460" indent="-287020">
                        <a:lnSpc>
                          <a:spcPts val="1814"/>
                        </a:lnSpc>
                        <a:buFont typeface="Arial"/>
                        <a:buChar char="•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600" spc="-5" dirty="0">
                          <a:solidFill>
                            <a:srgbClr val="5F5F5F"/>
                          </a:solidFill>
                          <a:latin typeface="Microsoft Sans Serif"/>
                          <a:cs typeface="Microsoft Sans Serif"/>
                        </a:rPr>
                        <a:t>1-я</a:t>
                      </a:r>
                      <a:r>
                        <a:rPr sz="1600" spc="-25" dirty="0">
                          <a:solidFill>
                            <a:srgbClr val="5F5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solidFill>
                            <a:srgbClr val="5F5F5F"/>
                          </a:solidFill>
                          <a:latin typeface="Microsoft Sans Serif"/>
                          <a:cs typeface="Microsoft Sans Serif"/>
                        </a:rPr>
                        <a:t>категория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5F5F5F"/>
                      </a:solidFill>
                      <a:prstDash val="solid"/>
                    </a:lnL>
                    <a:lnR w="12700">
                      <a:solidFill>
                        <a:srgbClr val="5F5F5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814"/>
                        </a:lnSpc>
                      </a:pPr>
                      <a:r>
                        <a:rPr sz="1600" spc="-10" dirty="0" smtClean="0">
                          <a:solidFill>
                            <a:srgbClr val="5F5F5F"/>
                          </a:solidFill>
                          <a:latin typeface="Microsoft Sans Serif"/>
                          <a:cs typeface="Microsoft Sans Serif"/>
                        </a:rPr>
                        <a:t>1</a:t>
                      </a:r>
                      <a:r>
                        <a:rPr lang="en-US" sz="1600" spc="-10" dirty="0" smtClean="0">
                          <a:solidFill>
                            <a:srgbClr val="5F5F5F"/>
                          </a:solidFill>
                          <a:latin typeface="Microsoft Sans Serif"/>
                          <a:cs typeface="Microsoft Sans Serif"/>
                        </a:rPr>
                        <a:t>4</a:t>
                      </a:r>
                      <a:endParaRPr sz="16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5F5F5F"/>
                      </a:solidFill>
                      <a:prstDash val="solid"/>
                    </a:lnL>
                    <a:lnR w="12700">
                      <a:solidFill>
                        <a:srgbClr val="5F5F5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814"/>
                        </a:lnSpc>
                      </a:pPr>
                      <a:r>
                        <a:rPr lang="en-US" sz="1600" spc="-5" dirty="0" smtClean="0">
                          <a:solidFill>
                            <a:srgbClr val="5F5F5F"/>
                          </a:solidFill>
                          <a:latin typeface="Microsoft Sans Serif"/>
                          <a:cs typeface="Microsoft Sans Serif"/>
                        </a:rPr>
                        <a:t>35</a:t>
                      </a:r>
                      <a:r>
                        <a:rPr sz="1600" spc="-5" dirty="0" smtClean="0">
                          <a:solidFill>
                            <a:srgbClr val="5F5F5F"/>
                          </a:solidFill>
                          <a:latin typeface="Microsoft Sans Serif"/>
                          <a:cs typeface="Microsoft Sans Serif"/>
                        </a:rPr>
                        <a:t>%</a:t>
                      </a:r>
                      <a:endParaRPr sz="16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5F5F5F"/>
                      </a:solidFill>
                      <a:prstDash val="solid"/>
                    </a:lnL>
                    <a:lnR w="12700">
                      <a:solidFill>
                        <a:srgbClr val="5F5F5F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1305">
                <a:tc>
                  <a:txBody>
                    <a:bodyPr/>
                    <a:lstStyle/>
                    <a:p>
                      <a:pPr marL="378460" indent="-287020">
                        <a:lnSpc>
                          <a:spcPts val="1810"/>
                        </a:lnSpc>
                        <a:buFont typeface="Arial"/>
                        <a:buChar char="•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600" spc="-5" dirty="0">
                          <a:solidFill>
                            <a:srgbClr val="5F5F5F"/>
                          </a:solidFill>
                          <a:latin typeface="Microsoft Sans Serif"/>
                          <a:cs typeface="Microsoft Sans Serif"/>
                        </a:rPr>
                        <a:t>молодые</a:t>
                      </a:r>
                      <a:r>
                        <a:rPr sz="1600" spc="-25" dirty="0">
                          <a:solidFill>
                            <a:srgbClr val="5F5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solidFill>
                            <a:srgbClr val="5F5F5F"/>
                          </a:solidFill>
                          <a:latin typeface="Microsoft Sans Serif"/>
                          <a:cs typeface="Microsoft Sans Serif"/>
                        </a:rPr>
                        <a:t>специалисты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5F5F5F"/>
                      </a:solidFill>
                      <a:prstDash val="solid"/>
                    </a:lnL>
                    <a:lnR w="12700">
                      <a:solidFill>
                        <a:srgbClr val="5F5F5F"/>
                      </a:solidFill>
                      <a:prstDash val="solid"/>
                    </a:lnR>
                    <a:lnB w="12700">
                      <a:solidFill>
                        <a:srgbClr val="5F5F5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870"/>
                        </a:lnSpc>
                      </a:pPr>
                      <a:r>
                        <a:rPr lang="en-US" sz="1600" dirty="0" smtClean="0">
                          <a:solidFill>
                            <a:srgbClr val="5F5F5F"/>
                          </a:solidFill>
                          <a:latin typeface="Microsoft Sans Serif"/>
                          <a:cs typeface="Microsoft Sans Serif"/>
                        </a:rPr>
                        <a:t>6</a:t>
                      </a:r>
                      <a:endParaRPr sz="16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5F5F5F"/>
                      </a:solidFill>
                      <a:prstDash val="solid"/>
                    </a:lnL>
                    <a:lnR w="12700">
                      <a:solidFill>
                        <a:srgbClr val="5F5F5F"/>
                      </a:solidFill>
                      <a:prstDash val="solid"/>
                    </a:lnR>
                    <a:lnB w="12700">
                      <a:solidFill>
                        <a:srgbClr val="5F5F5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810"/>
                        </a:lnSpc>
                      </a:pPr>
                      <a:r>
                        <a:rPr lang="ru-RU" sz="1600" spc="-5" dirty="0" smtClean="0">
                          <a:solidFill>
                            <a:srgbClr val="5F5F5F"/>
                          </a:solidFill>
                          <a:latin typeface="Microsoft Sans Serif"/>
                          <a:cs typeface="Microsoft Sans Serif"/>
                        </a:rPr>
                        <a:t>1</a:t>
                      </a:r>
                      <a:r>
                        <a:rPr lang="en-US" sz="1600" spc="-5" dirty="0" smtClean="0">
                          <a:solidFill>
                            <a:srgbClr val="5F5F5F"/>
                          </a:solidFill>
                          <a:latin typeface="Microsoft Sans Serif"/>
                          <a:cs typeface="Microsoft Sans Serif"/>
                        </a:rPr>
                        <a:t>5</a:t>
                      </a:r>
                      <a:r>
                        <a:rPr sz="1600" spc="-5" dirty="0" smtClean="0">
                          <a:solidFill>
                            <a:srgbClr val="5F5F5F"/>
                          </a:solidFill>
                          <a:latin typeface="Microsoft Sans Serif"/>
                          <a:cs typeface="Microsoft Sans Serif"/>
                        </a:rPr>
                        <a:t>%</a:t>
                      </a:r>
                      <a:endParaRPr sz="16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5F5F5F"/>
                      </a:solidFill>
                      <a:prstDash val="solid"/>
                    </a:lnL>
                    <a:lnR w="12700">
                      <a:solidFill>
                        <a:srgbClr val="5F5F5F"/>
                      </a:solidFill>
                      <a:prstDash val="solid"/>
                    </a:lnR>
                    <a:lnB w="12700">
                      <a:solidFill>
                        <a:srgbClr val="5F5F5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4005">
                <a:tc>
                  <a:txBody>
                    <a:bodyPr/>
                    <a:lstStyle/>
                    <a:p>
                      <a:pPr marL="91440">
                        <a:lnSpc>
                          <a:spcPts val="1889"/>
                        </a:lnSpc>
                        <a:spcBef>
                          <a:spcPts val="325"/>
                        </a:spcBef>
                      </a:pPr>
                      <a:r>
                        <a:rPr sz="1600" spc="-10" dirty="0">
                          <a:solidFill>
                            <a:srgbClr val="5F5F5F"/>
                          </a:solidFill>
                          <a:latin typeface="Microsoft Sans Serif"/>
                          <a:cs typeface="Microsoft Sans Serif"/>
                        </a:rPr>
                        <a:t>педагогический</a:t>
                      </a:r>
                      <a:r>
                        <a:rPr sz="1600" spc="15" dirty="0">
                          <a:solidFill>
                            <a:srgbClr val="5F5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solidFill>
                            <a:srgbClr val="5F5F5F"/>
                          </a:solidFill>
                          <a:latin typeface="Microsoft Sans Serif"/>
                          <a:cs typeface="Microsoft Sans Serif"/>
                        </a:rPr>
                        <a:t>стаж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5F5F5F"/>
                      </a:solidFill>
                      <a:prstDash val="solid"/>
                    </a:lnL>
                    <a:lnR w="12700">
                      <a:solidFill>
                        <a:srgbClr val="5F5F5F"/>
                      </a:solidFill>
                      <a:prstDash val="solid"/>
                    </a:lnR>
                    <a:lnT w="12700">
                      <a:solidFill>
                        <a:srgbClr val="5F5F5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F5F5F"/>
                      </a:solidFill>
                      <a:prstDash val="solid"/>
                    </a:lnL>
                    <a:lnR w="12700">
                      <a:solidFill>
                        <a:srgbClr val="5F5F5F"/>
                      </a:solidFill>
                      <a:prstDash val="solid"/>
                    </a:lnR>
                    <a:lnT w="12700">
                      <a:solidFill>
                        <a:srgbClr val="5F5F5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F5F5F"/>
                      </a:solidFill>
                      <a:prstDash val="solid"/>
                    </a:lnL>
                    <a:lnR w="12700">
                      <a:solidFill>
                        <a:srgbClr val="5F5F5F"/>
                      </a:solidFill>
                      <a:prstDash val="solid"/>
                    </a:lnR>
                    <a:lnT w="12700">
                      <a:solidFill>
                        <a:srgbClr val="5F5F5F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46379">
                <a:tc>
                  <a:txBody>
                    <a:bodyPr/>
                    <a:lstStyle/>
                    <a:p>
                      <a:pPr marL="378460" indent="-287020">
                        <a:lnSpc>
                          <a:spcPts val="1845"/>
                        </a:lnSpc>
                        <a:buFont typeface="Arial"/>
                        <a:buChar char="•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600" spc="-5" dirty="0">
                          <a:solidFill>
                            <a:srgbClr val="5F5F5F"/>
                          </a:solidFill>
                          <a:latin typeface="Microsoft Sans Serif"/>
                          <a:cs typeface="Microsoft Sans Serif"/>
                        </a:rPr>
                        <a:t>от</a:t>
                      </a:r>
                      <a:r>
                        <a:rPr sz="1600" spc="-15" dirty="0">
                          <a:solidFill>
                            <a:srgbClr val="5F5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solidFill>
                            <a:srgbClr val="5F5F5F"/>
                          </a:solidFill>
                          <a:latin typeface="Microsoft Sans Serif"/>
                          <a:cs typeface="Microsoft Sans Serif"/>
                        </a:rPr>
                        <a:t>0</a:t>
                      </a:r>
                      <a:r>
                        <a:rPr sz="1600" spc="-20" dirty="0">
                          <a:solidFill>
                            <a:srgbClr val="5F5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dirty="0">
                          <a:solidFill>
                            <a:srgbClr val="5F5F5F"/>
                          </a:solidFill>
                          <a:latin typeface="Microsoft Sans Serif"/>
                          <a:cs typeface="Microsoft Sans Serif"/>
                        </a:rPr>
                        <a:t>до</a:t>
                      </a:r>
                      <a:r>
                        <a:rPr sz="1600" spc="-10" dirty="0">
                          <a:solidFill>
                            <a:srgbClr val="5F5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solidFill>
                            <a:srgbClr val="5F5F5F"/>
                          </a:solidFill>
                          <a:latin typeface="Microsoft Sans Serif"/>
                          <a:cs typeface="Microsoft Sans Serif"/>
                        </a:rPr>
                        <a:t>5</a:t>
                      </a:r>
                      <a:r>
                        <a:rPr sz="1600" spc="-20" dirty="0">
                          <a:solidFill>
                            <a:srgbClr val="5F5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solidFill>
                            <a:srgbClr val="5F5F5F"/>
                          </a:solidFill>
                          <a:latin typeface="Microsoft Sans Serif"/>
                          <a:cs typeface="Microsoft Sans Serif"/>
                        </a:rPr>
                        <a:t>лет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5F5F5F"/>
                      </a:solidFill>
                      <a:prstDash val="solid"/>
                    </a:lnL>
                    <a:lnR w="12700">
                      <a:solidFill>
                        <a:srgbClr val="5F5F5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845"/>
                        </a:lnSpc>
                      </a:pPr>
                      <a:r>
                        <a:rPr sz="1600" spc="-5" dirty="0">
                          <a:solidFill>
                            <a:srgbClr val="5F5F5F"/>
                          </a:solidFill>
                          <a:latin typeface="Microsoft Sans Serif"/>
                          <a:cs typeface="Microsoft Sans Serif"/>
                        </a:rPr>
                        <a:t>12</a:t>
                      </a:r>
                      <a:endParaRPr sz="16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5F5F5F"/>
                      </a:solidFill>
                      <a:prstDash val="solid"/>
                    </a:lnL>
                    <a:lnR w="12700">
                      <a:solidFill>
                        <a:srgbClr val="5F5F5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845"/>
                        </a:lnSpc>
                      </a:pPr>
                      <a:r>
                        <a:rPr lang="ru-RU" sz="1600" spc="-5" dirty="0" smtClean="0">
                          <a:solidFill>
                            <a:srgbClr val="5F5F5F"/>
                          </a:solidFill>
                          <a:latin typeface="Microsoft Sans Serif"/>
                          <a:cs typeface="Microsoft Sans Serif"/>
                        </a:rPr>
                        <a:t>30</a:t>
                      </a:r>
                      <a:r>
                        <a:rPr sz="1600" spc="-5" dirty="0" smtClean="0">
                          <a:solidFill>
                            <a:srgbClr val="5F5F5F"/>
                          </a:solidFill>
                          <a:latin typeface="Microsoft Sans Serif"/>
                          <a:cs typeface="Microsoft Sans Serif"/>
                        </a:rPr>
                        <a:t>%</a:t>
                      </a:r>
                      <a:endParaRPr sz="16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5F5F5F"/>
                      </a:solidFill>
                      <a:prstDash val="solid"/>
                    </a:lnL>
                    <a:lnR w="12700">
                      <a:solidFill>
                        <a:srgbClr val="5F5F5F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50825">
                <a:tc>
                  <a:txBody>
                    <a:bodyPr/>
                    <a:lstStyle/>
                    <a:p>
                      <a:pPr marL="378460" indent="-287020">
                        <a:lnSpc>
                          <a:spcPts val="1825"/>
                        </a:lnSpc>
                        <a:buFont typeface="Arial"/>
                        <a:buChar char="•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600" spc="-5" dirty="0">
                          <a:solidFill>
                            <a:srgbClr val="5F5F5F"/>
                          </a:solidFill>
                          <a:latin typeface="Microsoft Sans Serif"/>
                          <a:cs typeface="Microsoft Sans Serif"/>
                        </a:rPr>
                        <a:t>от</a:t>
                      </a:r>
                      <a:r>
                        <a:rPr sz="1600" spc="-10" dirty="0">
                          <a:solidFill>
                            <a:srgbClr val="5F5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solidFill>
                            <a:srgbClr val="5F5F5F"/>
                          </a:solidFill>
                          <a:latin typeface="Microsoft Sans Serif"/>
                          <a:cs typeface="Microsoft Sans Serif"/>
                        </a:rPr>
                        <a:t>5</a:t>
                      </a:r>
                      <a:r>
                        <a:rPr sz="1600" spc="-20" dirty="0">
                          <a:solidFill>
                            <a:srgbClr val="5F5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dirty="0">
                          <a:solidFill>
                            <a:srgbClr val="5F5F5F"/>
                          </a:solidFill>
                          <a:latin typeface="Microsoft Sans Serif"/>
                          <a:cs typeface="Microsoft Sans Serif"/>
                        </a:rPr>
                        <a:t>до</a:t>
                      </a:r>
                      <a:r>
                        <a:rPr sz="1600" spc="-10" dirty="0">
                          <a:solidFill>
                            <a:srgbClr val="5F5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solidFill>
                            <a:srgbClr val="5F5F5F"/>
                          </a:solidFill>
                          <a:latin typeface="Microsoft Sans Serif"/>
                          <a:cs typeface="Microsoft Sans Serif"/>
                        </a:rPr>
                        <a:t>15</a:t>
                      </a:r>
                      <a:r>
                        <a:rPr sz="1600" spc="-20" dirty="0">
                          <a:solidFill>
                            <a:srgbClr val="5F5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solidFill>
                            <a:srgbClr val="5F5F5F"/>
                          </a:solidFill>
                          <a:latin typeface="Microsoft Sans Serif"/>
                          <a:cs typeface="Microsoft Sans Serif"/>
                        </a:rPr>
                        <a:t>лет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5F5F5F"/>
                      </a:solidFill>
                      <a:prstDash val="solid"/>
                    </a:lnL>
                    <a:lnR w="12700">
                      <a:solidFill>
                        <a:srgbClr val="5F5F5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795"/>
                        </a:lnSpc>
                        <a:spcBef>
                          <a:spcPts val="85"/>
                        </a:spcBef>
                      </a:pPr>
                      <a:r>
                        <a:rPr sz="1600" dirty="0">
                          <a:solidFill>
                            <a:srgbClr val="5F5F5F"/>
                          </a:solidFill>
                          <a:latin typeface="Microsoft Sans Serif"/>
                          <a:cs typeface="Microsoft Sans Serif"/>
                        </a:rPr>
                        <a:t>3</a:t>
                      </a:r>
                      <a:endParaRPr sz="16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5F5F5F"/>
                      </a:solidFill>
                      <a:prstDash val="solid"/>
                    </a:lnL>
                    <a:lnR w="12700">
                      <a:solidFill>
                        <a:srgbClr val="5F5F5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825"/>
                        </a:lnSpc>
                      </a:pPr>
                      <a:r>
                        <a:rPr lang="ru-RU" sz="1600" spc="-5" dirty="0" smtClean="0">
                          <a:solidFill>
                            <a:srgbClr val="5F5F5F"/>
                          </a:solidFill>
                          <a:latin typeface="Microsoft Sans Serif"/>
                          <a:cs typeface="Microsoft Sans Serif"/>
                        </a:rPr>
                        <a:t>7</a:t>
                      </a:r>
                      <a:r>
                        <a:rPr sz="1600" spc="-50" dirty="0" smtClean="0">
                          <a:solidFill>
                            <a:srgbClr val="5F5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solidFill>
                            <a:srgbClr val="5F5F5F"/>
                          </a:solidFill>
                          <a:latin typeface="Microsoft Sans Serif"/>
                          <a:cs typeface="Microsoft Sans Serif"/>
                        </a:rPr>
                        <a:t>%</a:t>
                      </a:r>
                      <a:endParaRPr sz="16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5F5F5F"/>
                      </a:solidFill>
                      <a:prstDash val="solid"/>
                    </a:lnL>
                    <a:lnR w="12700">
                      <a:solidFill>
                        <a:srgbClr val="5F5F5F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73685">
                <a:tc>
                  <a:txBody>
                    <a:bodyPr/>
                    <a:lstStyle/>
                    <a:p>
                      <a:pPr marL="378460" indent="-287020">
                        <a:lnSpc>
                          <a:spcPts val="1750"/>
                        </a:lnSpc>
                        <a:buFont typeface="Arial"/>
                        <a:buChar char="•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600" spc="-5" dirty="0">
                          <a:solidFill>
                            <a:srgbClr val="5F5F5F"/>
                          </a:solidFill>
                          <a:latin typeface="Microsoft Sans Serif"/>
                          <a:cs typeface="Microsoft Sans Serif"/>
                        </a:rPr>
                        <a:t>15</a:t>
                      </a:r>
                      <a:r>
                        <a:rPr sz="1600" spc="-30" dirty="0">
                          <a:solidFill>
                            <a:srgbClr val="5F5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solidFill>
                            <a:srgbClr val="5F5F5F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600" spc="-15" dirty="0">
                          <a:solidFill>
                            <a:srgbClr val="5F5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solidFill>
                            <a:srgbClr val="5F5F5F"/>
                          </a:solidFill>
                          <a:latin typeface="Microsoft Sans Serif"/>
                          <a:cs typeface="Microsoft Sans Serif"/>
                        </a:rPr>
                        <a:t>более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5F5F5F"/>
                      </a:solidFill>
                      <a:prstDash val="solid"/>
                    </a:lnL>
                    <a:lnR w="12700">
                      <a:solidFill>
                        <a:srgbClr val="5F5F5F"/>
                      </a:solidFill>
                      <a:prstDash val="solid"/>
                    </a:lnR>
                    <a:lnB w="12700">
                      <a:solidFill>
                        <a:srgbClr val="5F5F5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900"/>
                        </a:lnSpc>
                        <a:spcBef>
                          <a:spcPts val="160"/>
                        </a:spcBef>
                      </a:pPr>
                      <a:r>
                        <a:rPr sz="1600" spc="-10" dirty="0" smtClean="0">
                          <a:solidFill>
                            <a:srgbClr val="5F5F5F"/>
                          </a:solidFill>
                          <a:latin typeface="Microsoft Sans Serif"/>
                          <a:cs typeface="Microsoft Sans Serif"/>
                        </a:rPr>
                        <a:t>2</a:t>
                      </a:r>
                      <a:r>
                        <a:rPr lang="ru-RU" sz="1600" spc="-10" dirty="0" smtClean="0">
                          <a:solidFill>
                            <a:srgbClr val="5F5F5F"/>
                          </a:solidFill>
                          <a:latin typeface="Microsoft Sans Serif"/>
                          <a:cs typeface="Microsoft Sans Serif"/>
                        </a:rPr>
                        <a:t>5</a:t>
                      </a:r>
                      <a:endParaRPr sz="16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5F5F5F"/>
                      </a:solidFill>
                      <a:prstDash val="solid"/>
                    </a:lnL>
                    <a:lnR w="12700">
                      <a:solidFill>
                        <a:srgbClr val="5F5F5F"/>
                      </a:solidFill>
                      <a:prstDash val="solid"/>
                    </a:lnR>
                    <a:lnB w="12700">
                      <a:solidFill>
                        <a:srgbClr val="5F5F5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750"/>
                        </a:lnSpc>
                      </a:pPr>
                      <a:r>
                        <a:rPr lang="ru-RU" sz="1600" spc="-5" dirty="0" smtClean="0">
                          <a:solidFill>
                            <a:srgbClr val="5F5F5F"/>
                          </a:solidFill>
                          <a:latin typeface="Microsoft Sans Serif"/>
                          <a:cs typeface="Microsoft Sans Serif"/>
                        </a:rPr>
                        <a:t>63</a:t>
                      </a:r>
                      <a:r>
                        <a:rPr sz="1600" spc="-5" dirty="0" smtClean="0">
                          <a:solidFill>
                            <a:srgbClr val="5F5F5F"/>
                          </a:solidFill>
                          <a:latin typeface="Microsoft Sans Serif"/>
                          <a:cs typeface="Microsoft Sans Serif"/>
                        </a:rPr>
                        <a:t>%</a:t>
                      </a:r>
                      <a:endParaRPr sz="16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5F5F5F"/>
                      </a:solidFill>
                      <a:prstDash val="solid"/>
                    </a:lnL>
                    <a:lnR w="12700">
                      <a:solidFill>
                        <a:srgbClr val="5F5F5F"/>
                      </a:solidFill>
                      <a:prstDash val="solid"/>
                    </a:lnR>
                    <a:lnB w="12700">
                      <a:solidFill>
                        <a:srgbClr val="5F5F5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94640">
                <a:tc>
                  <a:txBody>
                    <a:bodyPr/>
                    <a:lstStyle/>
                    <a:p>
                      <a:pPr marL="91440">
                        <a:lnSpc>
                          <a:spcPts val="1889"/>
                        </a:lnSpc>
                        <a:spcBef>
                          <a:spcPts val="330"/>
                        </a:spcBef>
                      </a:pPr>
                      <a:r>
                        <a:rPr sz="1600" spc="-10" dirty="0">
                          <a:solidFill>
                            <a:srgbClr val="5F5F5F"/>
                          </a:solidFill>
                          <a:latin typeface="Microsoft Sans Serif"/>
                          <a:cs typeface="Microsoft Sans Serif"/>
                        </a:rPr>
                        <a:t>образование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5F5F5F"/>
                      </a:solidFill>
                      <a:prstDash val="solid"/>
                    </a:lnL>
                    <a:lnR w="12700">
                      <a:solidFill>
                        <a:srgbClr val="5F5F5F"/>
                      </a:solidFill>
                      <a:prstDash val="solid"/>
                    </a:lnR>
                    <a:lnT w="12700">
                      <a:solidFill>
                        <a:srgbClr val="5F5F5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F5F5F"/>
                      </a:solidFill>
                      <a:prstDash val="solid"/>
                    </a:lnL>
                    <a:lnR w="12700">
                      <a:solidFill>
                        <a:srgbClr val="5F5F5F"/>
                      </a:solidFill>
                      <a:prstDash val="solid"/>
                    </a:lnR>
                    <a:lnT w="12700">
                      <a:solidFill>
                        <a:srgbClr val="5F5F5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F5F5F"/>
                      </a:solidFill>
                      <a:prstDash val="solid"/>
                    </a:lnL>
                    <a:lnR w="12700">
                      <a:solidFill>
                        <a:srgbClr val="5F5F5F"/>
                      </a:solidFill>
                      <a:prstDash val="solid"/>
                    </a:lnR>
                    <a:lnT w="12700">
                      <a:solidFill>
                        <a:srgbClr val="5F5F5F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46379">
                <a:tc>
                  <a:txBody>
                    <a:bodyPr/>
                    <a:lstStyle/>
                    <a:p>
                      <a:pPr marL="378460" indent="-287020">
                        <a:lnSpc>
                          <a:spcPts val="1845"/>
                        </a:lnSpc>
                        <a:buFont typeface="Arial"/>
                        <a:buChar char="•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600" spc="-5" dirty="0">
                          <a:solidFill>
                            <a:srgbClr val="5F5F5F"/>
                          </a:solidFill>
                          <a:latin typeface="Microsoft Sans Serif"/>
                          <a:cs typeface="Microsoft Sans Serif"/>
                        </a:rPr>
                        <a:t>высшее</a:t>
                      </a:r>
                      <a:endParaRPr sz="16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5F5F5F"/>
                      </a:solidFill>
                      <a:prstDash val="solid"/>
                    </a:lnL>
                    <a:lnR w="12700">
                      <a:solidFill>
                        <a:srgbClr val="5F5F5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845"/>
                        </a:lnSpc>
                      </a:pPr>
                      <a:r>
                        <a:rPr lang="en-US" sz="1600" spc="-5" dirty="0" smtClean="0">
                          <a:solidFill>
                            <a:srgbClr val="5F5F5F"/>
                          </a:solidFill>
                          <a:latin typeface="Microsoft Sans Serif"/>
                          <a:cs typeface="Microsoft Sans Serif"/>
                        </a:rPr>
                        <a:t>18</a:t>
                      </a:r>
                      <a:endParaRPr sz="16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5F5F5F"/>
                      </a:solidFill>
                      <a:prstDash val="solid"/>
                    </a:lnL>
                    <a:lnR w="12700">
                      <a:solidFill>
                        <a:srgbClr val="5F5F5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845"/>
                        </a:lnSpc>
                      </a:pPr>
                      <a:r>
                        <a:rPr sz="1600" spc="-5" dirty="0" smtClean="0">
                          <a:solidFill>
                            <a:srgbClr val="5F5F5F"/>
                          </a:solidFill>
                          <a:latin typeface="Microsoft Sans Serif"/>
                          <a:cs typeface="Microsoft Sans Serif"/>
                        </a:rPr>
                        <a:t>4</a:t>
                      </a:r>
                      <a:r>
                        <a:rPr lang="en-US" sz="1600" spc="-5" dirty="0" smtClean="0">
                          <a:solidFill>
                            <a:srgbClr val="5F5F5F"/>
                          </a:solidFill>
                          <a:latin typeface="Microsoft Sans Serif"/>
                          <a:cs typeface="Microsoft Sans Serif"/>
                        </a:rPr>
                        <a:t>5</a:t>
                      </a:r>
                      <a:r>
                        <a:rPr sz="1600" spc="-5" dirty="0" smtClean="0">
                          <a:solidFill>
                            <a:srgbClr val="5F5F5F"/>
                          </a:solidFill>
                          <a:latin typeface="Microsoft Sans Serif"/>
                          <a:cs typeface="Microsoft Sans Serif"/>
                        </a:rPr>
                        <a:t>%</a:t>
                      </a:r>
                      <a:endParaRPr sz="16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5F5F5F"/>
                      </a:solidFill>
                      <a:prstDash val="solid"/>
                    </a:lnL>
                    <a:lnR w="12700">
                      <a:solidFill>
                        <a:srgbClr val="5F5F5F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50825">
                <a:tc>
                  <a:txBody>
                    <a:bodyPr/>
                    <a:lstStyle/>
                    <a:p>
                      <a:pPr marL="378460" indent="-287020">
                        <a:lnSpc>
                          <a:spcPts val="1825"/>
                        </a:lnSpc>
                        <a:buFont typeface="Arial"/>
                        <a:buChar char="•"/>
                        <a:tabLst>
                          <a:tab pos="377825" algn="l"/>
                          <a:tab pos="378460" algn="l"/>
                        </a:tabLst>
                      </a:pPr>
                      <a:r>
                        <a:rPr lang="ru-RU" sz="1600" spc="-10" dirty="0" smtClean="0">
                          <a:solidFill>
                            <a:srgbClr val="5F5F5F"/>
                          </a:solidFill>
                          <a:latin typeface="Microsoft Sans Serif"/>
                          <a:cs typeface="Microsoft Sans Serif"/>
                        </a:rPr>
                        <a:t>среднее</a:t>
                      </a:r>
                      <a:endParaRPr lang="ru-RU" sz="16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5F5F5F"/>
                      </a:solidFill>
                      <a:prstDash val="solid"/>
                    </a:lnL>
                    <a:lnR w="12700">
                      <a:solidFill>
                        <a:srgbClr val="5F5F5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795"/>
                        </a:lnSpc>
                        <a:spcBef>
                          <a:spcPts val="85"/>
                        </a:spcBef>
                      </a:pPr>
                      <a:r>
                        <a:rPr lang="en-US" sz="1600" spc="-5" dirty="0" smtClean="0">
                          <a:solidFill>
                            <a:srgbClr val="5F5F5F"/>
                          </a:solidFill>
                          <a:latin typeface="Microsoft Sans Serif"/>
                          <a:cs typeface="Microsoft Sans Serif"/>
                        </a:rPr>
                        <a:t>22</a:t>
                      </a:r>
                      <a:endParaRPr sz="16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5F5F5F"/>
                      </a:solidFill>
                      <a:prstDash val="solid"/>
                    </a:lnL>
                    <a:lnR w="12700">
                      <a:solidFill>
                        <a:srgbClr val="5F5F5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825"/>
                        </a:lnSpc>
                      </a:pPr>
                      <a:r>
                        <a:rPr lang="en-US" sz="1600" spc="-5" dirty="0" smtClean="0">
                          <a:solidFill>
                            <a:srgbClr val="5F5F5F"/>
                          </a:solidFill>
                          <a:latin typeface="Microsoft Sans Serif"/>
                          <a:cs typeface="Microsoft Sans Serif"/>
                        </a:rPr>
                        <a:t>55</a:t>
                      </a:r>
                      <a:r>
                        <a:rPr sz="1600" spc="-5" dirty="0" smtClean="0">
                          <a:solidFill>
                            <a:srgbClr val="5F5F5F"/>
                          </a:solidFill>
                          <a:latin typeface="Microsoft Sans Serif"/>
                          <a:cs typeface="Microsoft Sans Serif"/>
                        </a:rPr>
                        <a:t>%</a:t>
                      </a:r>
                      <a:endParaRPr sz="16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5F5F5F"/>
                      </a:solidFill>
                      <a:prstDash val="solid"/>
                    </a:lnL>
                    <a:lnR w="12700">
                      <a:solidFill>
                        <a:srgbClr val="5F5F5F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91440" indent="0">
                        <a:lnSpc>
                          <a:spcPts val="1750"/>
                        </a:lnSpc>
                        <a:buFont typeface="Arial"/>
                        <a:buNone/>
                        <a:tabLst>
                          <a:tab pos="377825" algn="l"/>
                          <a:tab pos="378460" algn="l"/>
                        </a:tabLst>
                      </a:pPr>
                      <a:r>
                        <a:rPr lang="ru-RU" sz="1600" spc="-5" dirty="0" smtClean="0">
                          <a:solidFill>
                            <a:srgbClr val="5F5F5F"/>
                          </a:solidFill>
                          <a:latin typeface="Microsoft Sans Serif"/>
                          <a:cs typeface="Microsoft Sans Serif"/>
                        </a:rPr>
                        <a:t>Из</a:t>
                      </a:r>
                      <a:r>
                        <a:rPr lang="ru-RU" sz="1600" spc="-5" baseline="0" dirty="0" smtClean="0">
                          <a:solidFill>
                            <a:srgbClr val="5F5F5F"/>
                          </a:solidFill>
                          <a:latin typeface="Microsoft Sans Serif"/>
                          <a:cs typeface="Microsoft Sans Serif"/>
                        </a:rPr>
                        <a:t> них </a:t>
                      </a:r>
                      <a:r>
                        <a:rPr lang="ru-RU" sz="1600" spc="-5" dirty="0" smtClean="0">
                          <a:solidFill>
                            <a:srgbClr val="5F5F5F"/>
                          </a:solidFill>
                          <a:latin typeface="Microsoft Sans Serif"/>
                          <a:cs typeface="Microsoft Sans Serif"/>
                        </a:rPr>
                        <a:t>студенты</a:t>
                      </a:r>
                      <a:endParaRPr lang="ru-RU" sz="16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5F5F5F"/>
                      </a:solidFill>
                      <a:prstDash val="solid"/>
                    </a:lnL>
                    <a:lnR w="12700">
                      <a:solidFill>
                        <a:srgbClr val="5F5F5F"/>
                      </a:solidFill>
                      <a:prstDash val="solid"/>
                    </a:lnR>
                    <a:lnB w="12700">
                      <a:solidFill>
                        <a:srgbClr val="5F5F5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lang="en-US" sz="1600" dirty="0" smtClean="0">
                          <a:solidFill>
                            <a:srgbClr val="5F5F5F"/>
                          </a:solidFill>
                          <a:latin typeface="Microsoft Sans Serif"/>
                          <a:cs typeface="Microsoft Sans Serif"/>
                        </a:rPr>
                        <a:t>3</a:t>
                      </a:r>
                      <a:endParaRPr sz="16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5F5F5F"/>
                      </a:solidFill>
                      <a:prstDash val="solid"/>
                    </a:lnL>
                    <a:lnR w="12700">
                      <a:solidFill>
                        <a:srgbClr val="5F5F5F"/>
                      </a:solidFill>
                      <a:prstDash val="solid"/>
                    </a:lnR>
                    <a:lnB w="12700">
                      <a:solidFill>
                        <a:srgbClr val="5F5F5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764"/>
                        </a:lnSpc>
                      </a:pPr>
                      <a:r>
                        <a:rPr lang="ru-RU" sz="1600" spc="-5" dirty="0" smtClean="0">
                          <a:solidFill>
                            <a:srgbClr val="5F5F5F"/>
                          </a:solidFill>
                          <a:latin typeface="Microsoft Sans Serif"/>
                          <a:cs typeface="Microsoft Sans Serif"/>
                        </a:rPr>
                        <a:t>7,5</a:t>
                      </a:r>
                      <a:r>
                        <a:rPr sz="1600" spc="-5" dirty="0" smtClean="0">
                          <a:solidFill>
                            <a:srgbClr val="5F5F5F"/>
                          </a:solidFill>
                          <a:latin typeface="Microsoft Sans Serif"/>
                          <a:cs typeface="Microsoft Sans Serif"/>
                        </a:rPr>
                        <a:t>%</a:t>
                      </a:r>
                      <a:endParaRPr sz="16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5F5F5F"/>
                      </a:solidFill>
                      <a:prstDash val="solid"/>
                    </a:lnL>
                    <a:lnR w="12700">
                      <a:solidFill>
                        <a:srgbClr val="5F5F5F"/>
                      </a:solidFill>
                      <a:prstDash val="solid"/>
                    </a:lnR>
                    <a:lnB w="12700">
                      <a:solidFill>
                        <a:srgbClr val="5F5F5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14905" y="1578609"/>
            <a:ext cx="6747509" cy="33801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39370" algn="just">
              <a:lnSpc>
                <a:spcPct val="100000"/>
              </a:lnSpc>
              <a:spcBef>
                <a:spcPts val="105"/>
              </a:spcBef>
            </a:pPr>
            <a:r>
              <a:rPr sz="2000" spc="-30" dirty="0">
                <a:solidFill>
                  <a:srgbClr val="5F5F5F"/>
                </a:solidFill>
                <a:latin typeface="Times New Roman"/>
                <a:cs typeface="Times New Roman"/>
              </a:rPr>
              <a:t>Уровень </a:t>
            </a:r>
            <a:r>
              <a:rPr sz="2000" spc="-15" dirty="0">
                <a:solidFill>
                  <a:srgbClr val="5F5F5F"/>
                </a:solidFill>
                <a:latin typeface="Times New Roman"/>
                <a:cs typeface="Times New Roman"/>
              </a:rPr>
              <a:t>кадрового </a:t>
            </a:r>
            <a:r>
              <a:rPr sz="2000" spc="-5" dirty="0">
                <a:solidFill>
                  <a:srgbClr val="5F5F5F"/>
                </a:solidFill>
                <a:latin typeface="Times New Roman"/>
                <a:cs typeface="Times New Roman"/>
              </a:rPr>
              <a:t>обеспечения </a:t>
            </a:r>
            <a:r>
              <a:rPr sz="2000" spc="-10" dirty="0">
                <a:solidFill>
                  <a:srgbClr val="5F5F5F"/>
                </a:solidFill>
                <a:latin typeface="Times New Roman"/>
                <a:cs typeface="Times New Roman"/>
              </a:rPr>
              <a:t>соответствует </a:t>
            </a:r>
            <a:r>
              <a:rPr sz="2000" spc="-5" dirty="0">
                <a:solidFill>
                  <a:srgbClr val="5F5F5F"/>
                </a:solidFill>
                <a:latin typeface="Times New Roman"/>
                <a:cs typeface="Times New Roman"/>
              </a:rPr>
              <a:t>требованиям </a:t>
            </a:r>
            <a:r>
              <a:rPr sz="200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5F5F5F"/>
                </a:solidFill>
                <a:latin typeface="Times New Roman"/>
                <a:cs typeface="Times New Roman"/>
              </a:rPr>
              <a:t>Федерального </a:t>
            </a:r>
            <a:r>
              <a:rPr sz="2000" spc="-15" dirty="0">
                <a:solidFill>
                  <a:srgbClr val="5F5F5F"/>
                </a:solidFill>
                <a:latin typeface="Times New Roman"/>
                <a:cs typeface="Times New Roman"/>
              </a:rPr>
              <a:t>государственного образовательного </a:t>
            </a:r>
            <a:r>
              <a:rPr sz="2000" dirty="0">
                <a:solidFill>
                  <a:srgbClr val="5F5F5F"/>
                </a:solidFill>
                <a:latin typeface="Times New Roman"/>
                <a:cs typeface="Times New Roman"/>
              </a:rPr>
              <a:t>стандарта. </a:t>
            </a:r>
            <a:r>
              <a:rPr sz="2000" spc="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5F5F5F"/>
                </a:solidFill>
                <a:latin typeface="Times New Roman"/>
                <a:cs typeface="Times New Roman"/>
              </a:rPr>
              <a:t>Молодые</a:t>
            </a:r>
            <a:r>
              <a:rPr sz="2000" spc="-1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5F5F5F"/>
                </a:solidFill>
                <a:latin typeface="Times New Roman"/>
                <a:cs typeface="Times New Roman"/>
              </a:rPr>
              <a:t>специалисты</a:t>
            </a:r>
            <a:r>
              <a:rPr sz="2000" spc="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5F5F5F"/>
                </a:solidFill>
                <a:latin typeface="Times New Roman"/>
                <a:cs typeface="Times New Roman"/>
              </a:rPr>
              <a:t>замотивированы</a:t>
            </a:r>
            <a:r>
              <a:rPr sz="2000" dirty="0">
                <a:solidFill>
                  <a:srgbClr val="5F5F5F"/>
                </a:solidFill>
                <a:latin typeface="Times New Roman"/>
                <a:cs typeface="Times New Roman"/>
              </a:rPr>
              <a:t> и</a:t>
            </a:r>
            <a:r>
              <a:rPr sz="2000" spc="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5F5F5F"/>
                </a:solidFill>
                <a:latin typeface="Times New Roman"/>
                <a:cs typeface="Times New Roman"/>
              </a:rPr>
              <a:t>готовятся</a:t>
            </a:r>
            <a:r>
              <a:rPr sz="2000" spc="-1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5F5F5F"/>
                </a:solidFill>
                <a:latin typeface="Times New Roman"/>
                <a:cs typeface="Times New Roman"/>
              </a:rPr>
              <a:t>к </a:t>
            </a:r>
            <a:r>
              <a:rPr sz="2000" spc="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5F5F5F"/>
                </a:solidFill>
                <a:latin typeface="Times New Roman"/>
                <a:cs typeface="Times New Roman"/>
              </a:rPr>
              <a:t>аттестационным</a:t>
            </a:r>
            <a:r>
              <a:rPr sz="2000" spc="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5F5F5F"/>
                </a:solidFill>
                <a:latin typeface="Times New Roman"/>
                <a:cs typeface="Times New Roman"/>
              </a:rPr>
              <a:t>мероприятиям.</a:t>
            </a:r>
            <a:r>
              <a:rPr sz="2000" spc="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5F5F5F"/>
                </a:solidFill>
                <a:latin typeface="Times New Roman"/>
                <a:cs typeface="Times New Roman"/>
              </a:rPr>
              <a:t>В</a:t>
            </a:r>
            <a:r>
              <a:rPr sz="2000" spc="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5F5F5F"/>
                </a:solidFill>
                <a:latin typeface="Times New Roman"/>
                <a:cs typeface="Times New Roman"/>
              </a:rPr>
              <a:t>течение</a:t>
            </a:r>
            <a:r>
              <a:rPr sz="2000" spc="-10" dirty="0">
                <a:solidFill>
                  <a:srgbClr val="5F5F5F"/>
                </a:solidFill>
                <a:latin typeface="Times New Roman"/>
                <a:cs typeface="Times New Roman"/>
              </a:rPr>
              <a:t> учебного</a:t>
            </a:r>
            <a:r>
              <a:rPr sz="2000" spc="-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000" spc="-30" dirty="0">
                <a:solidFill>
                  <a:srgbClr val="5F5F5F"/>
                </a:solidFill>
                <a:latin typeface="Times New Roman"/>
                <a:cs typeface="Times New Roman"/>
              </a:rPr>
              <a:t>года </a:t>
            </a:r>
            <a:r>
              <a:rPr sz="2000" spc="-2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5F5F5F"/>
                </a:solidFill>
                <a:latin typeface="Times New Roman"/>
                <a:cs typeface="Times New Roman"/>
              </a:rPr>
              <a:t>повысился</a:t>
            </a:r>
            <a:r>
              <a:rPr sz="2000" spc="49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5F5F5F"/>
                </a:solidFill>
                <a:latin typeface="Times New Roman"/>
                <a:cs typeface="Times New Roman"/>
              </a:rPr>
              <a:t>профессиональный</a:t>
            </a:r>
            <a:r>
              <a:rPr sz="2000" spc="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5F5F5F"/>
                </a:solidFill>
                <a:latin typeface="Times New Roman"/>
                <a:cs typeface="Times New Roman"/>
              </a:rPr>
              <a:t>уровень</a:t>
            </a:r>
            <a:r>
              <a:rPr sz="2000" spc="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5F5F5F"/>
                </a:solidFill>
                <a:latin typeface="Times New Roman"/>
                <a:cs typeface="Times New Roman"/>
              </a:rPr>
              <a:t>педагогов, </a:t>
            </a:r>
            <a:r>
              <a:rPr sz="2000" spc="-1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5F5F5F"/>
                </a:solidFill>
                <a:latin typeface="Times New Roman"/>
                <a:cs typeface="Times New Roman"/>
              </a:rPr>
              <a:t>улучшилось </a:t>
            </a:r>
            <a:r>
              <a:rPr sz="2000" spc="-15" dirty="0">
                <a:solidFill>
                  <a:srgbClr val="5F5F5F"/>
                </a:solidFill>
                <a:latin typeface="Times New Roman"/>
                <a:cs typeface="Times New Roman"/>
              </a:rPr>
              <a:t>качество педагогического </a:t>
            </a:r>
            <a:r>
              <a:rPr sz="2000" spc="5" dirty="0">
                <a:solidFill>
                  <a:srgbClr val="5F5F5F"/>
                </a:solidFill>
                <a:latin typeface="Times New Roman"/>
                <a:cs typeface="Times New Roman"/>
              </a:rPr>
              <a:t>процесса. </a:t>
            </a:r>
            <a:r>
              <a:rPr sz="2000" spc="-10" dirty="0">
                <a:solidFill>
                  <a:srgbClr val="5F5F5F"/>
                </a:solidFill>
                <a:latin typeface="Times New Roman"/>
                <a:cs typeface="Times New Roman"/>
              </a:rPr>
              <a:t>Педагоги </a:t>
            </a:r>
            <a:r>
              <a:rPr sz="2000" dirty="0">
                <a:solidFill>
                  <a:srgbClr val="5F5F5F"/>
                </a:solidFill>
                <a:latin typeface="Times New Roman"/>
                <a:cs typeface="Times New Roman"/>
              </a:rPr>
              <a:t>в </a:t>
            </a:r>
            <a:r>
              <a:rPr sz="2000" spc="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5F5F5F"/>
                </a:solidFill>
                <a:latin typeface="Times New Roman"/>
                <a:cs typeface="Times New Roman"/>
              </a:rPr>
              <a:t>течение</a:t>
            </a:r>
            <a:r>
              <a:rPr sz="2000" spc="-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5F5F5F"/>
                </a:solidFill>
                <a:latin typeface="Times New Roman"/>
                <a:cs typeface="Times New Roman"/>
              </a:rPr>
              <a:t>учебного</a:t>
            </a:r>
            <a:r>
              <a:rPr sz="2000" spc="-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000" spc="-35" dirty="0">
                <a:solidFill>
                  <a:srgbClr val="5F5F5F"/>
                </a:solidFill>
                <a:latin typeface="Times New Roman"/>
                <a:cs typeface="Times New Roman"/>
              </a:rPr>
              <a:t>года</a:t>
            </a:r>
            <a:r>
              <a:rPr sz="2000" spc="-3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5F5F5F"/>
                </a:solidFill>
                <a:latin typeface="Times New Roman"/>
                <a:cs typeface="Times New Roman"/>
              </a:rPr>
              <a:t>осуществляли</a:t>
            </a:r>
            <a:r>
              <a:rPr sz="2000" spc="5" dirty="0">
                <a:solidFill>
                  <a:srgbClr val="5F5F5F"/>
                </a:solidFill>
                <a:latin typeface="Times New Roman"/>
                <a:cs typeface="Times New Roman"/>
              </a:rPr>
              <a:t> личностно- </a:t>
            </a:r>
            <a:r>
              <a:rPr sz="2000" spc="1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5F5F5F"/>
                </a:solidFill>
                <a:latin typeface="Times New Roman"/>
                <a:cs typeface="Times New Roman"/>
              </a:rPr>
              <a:t>ориентированный</a:t>
            </a:r>
            <a:r>
              <a:rPr sz="200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000" spc="-35" dirty="0">
                <a:solidFill>
                  <a:srgbClr val="5F5F5F"/>
                </a:solidFill>
                <a:latin typeface="Times New Roman"/>
                <a:cs typeface="Times New Roman"/>
              </a:rPr>
              <a:t>подход</a:t>
            </a:r>
            <a:r>
              <a:rPr sz="2000" spc="-3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5F5F5F"/>
                </a:solidFill>
                <a:latin typeface="Times New Roman"/>
                <a:cs typeface="Times New Roman"/>
              </a:rPr>
              <a:t>к</a:t>
            </a:r>
            <a:r>
              <a:rPr sz="2000" spc="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5F5F5F"/>
                </a:solidFill>
                <a:latin typeface="Times New Roman"/>
                <a:cs typeface="Times New Roman"/>
              </a:rPr>
              <a:t>детям,</a:t>
            </a:r>
            <a:r>
              <a:rPr sz="200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5F5F5F"/>
                </a:solidFill>
                <a:latin typeface="Times New Roman"/>
                <a:cs typeface="Times New Roman"/>
              </a:rPr>
              <a:t>грамотно</a:t>
            </a:r>
            <a:r>
              <a:rPr sz="200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5F5F5F"/>
                </a:solidFill>
                <a:latin typeface="Times New Roman"/>
                <a:cs typeface="Times New Roman"/>
              </a:rPr>
              <a:t>вели</a:t>
            </a:r>
            <a:r>
              <a:rPr sz="200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5F5F5F"/>
                </a:solidFill>
                <a:latin typeface="Times New Roman"/>
                <a:cs typeface="Times New Roman"/>
              </a:rPr>
              <a:t>работу</a:t>
            </a:r>
            <a:r>
              <a:rPr sz="2000" spc="-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5F5F5F"/>
                </a:solidFill>
                <a:latin typeface="Times New Roman"/>
                <a:cs typeface="Times New Roman"/>
              </a:rPr>
              <a:t>с </a:t>
            </a:r>
            <a:r>
              <a:rPr sz="2000" spc="-484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5F5F5F"/>
                </a:solidFill>
                <a:latin typeface="Times New Roman"/>
                <a:cs typeface="Times New Roman"/>
              </a:rPr>
              <a:t>родителями</a:t>
            </a:r>
            <a:r>
              <a:rPr sz="2000" spc="-5" dirty="0">
                <a:solidFill>
                  <a:srgbClr val="5F5F5F"/>
                </a:solidFill>
                <a:latin typeface="Times New Roman"/>
                <a:cs typeface="Times New Roman"/>
              </a:rPr>
              <a:t> воспитанников,</a:t>
            </a:r>
            <a:r>
              <a:rPr sz="2000" spc="49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5F5F5F"/>
                </a:solidFill>
                <a:latin typeface="Times New Roman"/>
                <a:cs typeface="Times New Roman"/>
              </a:rPr>
              <a:t>объясняя</a:t>
            </a:r>
            <a:r>
              <a:rPr sz="2000" spc="-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5F5F5F"/>
                </a:solidFill>
                <a:latin typeface="Times New Roman"/>
                <a:cs typeface="Times New Roman"/>
              </a:rPr>
              <a:t>современные </a:t>
            </a:r>
            <a:r>
              <a:rPr sz="2000" spc="-484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5F5F5F"/>
                </a:solidFill>
                <a:latin typeface="Times New Roman"/>
                <a:cs typeface="Times New Roman"/>
              </a:rPr>
              <a:t>психолого-педагогические </a:t>
            </a:r>
            <a:r>
              <a:rPr sz="2000" spc="-5" dirty="0">
                <a:solidFill>
                  <a:srgbClr val="5F5F5F"/>
                </a:solidFill>
                <a:latin typeface="Times New Roman"/>
                <a:cs typeface="Times New Roman"/>
              </a:rPr>
              <a:t>позиции; давали </a:t>
            </a:r>
            <a:r>
              <a:rPr sz="2000" dirty="0">
                <a:solidFill>
                  <a:srgbClr val="5F5F5F"/>
                </a:solidFill>
                <a:latin typeface="Times New Roman"/>
                <a:cs typeface="Times New Roman"/>
              </a:rPr>
              <a:t>мастер - </a:t>
            </a:r>
            <a:r>
              <a:rPr sz="2000" spc="-5" dirty="0">
                <a:solidFill>
                  <a:srgbClr val="5F5F5F"/>
                </a:solidFill>
                <a:latin typeface="Times New Roman"/>
                <a:cs typeface="Times New Roman"/>
              </a:rPr>
              <a:t>классы, </a:t>
            </a:r>
            <a:r>
              <a:rPr sz="2000" dirty="0">
                <a:solidFill>
                  <a:srgbClr val="5F5F5F"/>
                </a:solidFill>
                <a:latin typeface="Times New Roman"/>
                <a:cs typeface="Times New Roman"/>
              </a:rPr>
              <a:t> делясь</a:t>
            </a:r>
            <a:r>
              <a:rPr sz="2000" spc="-2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5F5F5F"/>
                </a:solidFill>
                <a:latin typeface="Times New Roman"/>
                <a:cs typeface="Times New Roman"/>
              </a:rPr>
              <a:t>опытом</a:t>
            </a:r>
            <a:r>
              <a:rPr sz="2000" spc="-5" dirty="0">
                <a:solidFill>
                  <a:srgbClr val="5F5F5F"/>
                </a:solidFill>
                <a:latin typeface="Times New Roman"/>
                <a:cs typeface="Times New Roman"/>
              </a:rPr>
              <a:t> работы</a:t>
            </a:r>
            <a:r>
              <a:rPr sz="2000" spc="-4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5F5F5F"/>
                </a:solidFill>
                <a:latin typeface="Times New Roman"/>
                <a:cs typeface="Times New Roman"/>
              </a:rPr>
              <a:t>с </a:t>
            </a:r>
            <a:r>
              <a:rPr sz="2000" spc="-15" dirty="0">
                <a:solidFill>
                  <a:srgbClr val="5F5F5F"/>
                </a:solidFill>
                <a:latin typeface="Times New Roman"/>
                <a:cs typeface="Times New Roman"/>
              </a:rPr>
              <a:t>коллегами.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54271" y="647446"/>
            <a:ext cx="332295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10" dirty="0">
                <a:solidFill>
                  <a:srgbClr val="663300"/>
                </a:solidFill>
                <a:latin typeface="Times New Roman"/>
                <a:cs typeface="Times New Roman"/>
              </a:rPr>
              <a:t>Цель</a:t>
            </a:r>
            <a:r>
              <a:rPr b="1" spc="-20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663300"/>
                </a:solidFill>
                <a:latin typeface="Times New Roman"/>
                <a:cs typeface="Times New Roman"/>
              </a:rPr>
              <a:t>работы</a:t>
            </a:r>
            <a:r>
              <a:rPr b="1" spc="-30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srgbClr val="663300"/>
                </a:solidFill>
                <a:latin typeface="Times New Roman"/>
                <a:cs typeface="Times New Roman"/>
              </a:rPr>
              <a:t>МДОУ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24000" y="1828800"/>
            <a:ext cx="6593205" cy="40500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00" algn="ctr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5F5F5F"/>
                </a:solidFill>
                <a:latin typeface="Times New Roman"/>
                <a:cs typeface="Times New Roman"/>
              </a:rPr>
              <a:t>создание</a:t>
            </a:r>
            <a:r>
              <a:rPr sz="2400" spc="-2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5F5F5F"/>
                </a:solidFill>
                <a:latin typeface="Times New Roman"/>
                <a:cs typeface="Times New Roman"/>
              </a:rPr>
              <a:t>благоприятных</a:t>
            </a:r>
            <a:r>
              <a:rPr sz="2400" spc="1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5F5F5F"/>
                </a:solidFill>
                <a:latin typeface="Times New Roman"/>
                <a:cs typeface="Times New Roman"/>
              </a:rPr>
              <a:t>условий</a:t>
            </a:r>
            <a:r>
              <a:rPr sz="2400" spc="-2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5F5F5F"/>
                </a:solidFill>
                <a:latin typeface="Times New Roman"/>
                <a:cs typeface="Times New Roman"/>
              </a:rPr>
              <a:t>для</a:t>
            </a:r>
            <a:endParaRPr sz="2400" dirty="0">
              <a:latin typeface="Times New Roman"/>
              <a:cs typeface="Times New Roman"/>
            </a:endParaRPr>
          </a:p>
          <a:p>
            <a:pPr marR="7620" algn="ctr">
              <a:lnSpc>
                <a:spcPct val="100000"/>
              </a:lnSpc>
            </a:pPr>
            <a:r>
              <a:rPr sz="2400" spc="-5" dirty="0">
                <a:solidFill>
                  <a:srgbClr val="5F5F5F"/>
                </a:solidFill>
                <a:latin typeface="Times New Roman"/>
                <a:cs typeface="Times New Roman"/>
              </a:rPr>
              <a:t>полноценного</a:t>
            </a:r>
            <a:endParaRPr sz="2400" dirty="0">
              <a:latin typeface="Times New Roman"/>
              <a:cs typeface="Times New Roman"/>
            </a:endParaRPr>
          </a:p>
          <a:p>
            <a:pPr marR="7620" algn="ctr">
              <a:lnSpc>
                <a:spcPct val="100000"/>
              </a:lnSpc>
            </a:pPr>
            <a:r>
              <a:rPr sz="2400" spc="-5" dirty="0">
                <a:solidFill>
                  <a:srgbClr val="5F5F5F"/>
                </a:solidFill>
                <a:latin typeface="Times New Roman"/>
                <a:cs typeface="Times New Roman"/>
              </a:rPr>
              <a:t>проживания</a:t>
            </a:r>
            <a:r>
              <a:rPr sz="2400" spc="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5F5F5F"/>
                </a:solidFill>
                <a:latin typeface="Times New Roman"/>
                <a:cs typeface="Times New Roman"/>
              </a:rPr>
              <a:t>ребенком</a:t>
            </a:r>
            <a:r>
              <a:rPr sz="2400" spc="-2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5F5F5F"/>
                </a:solidFill>
                <a:latin typeface="Times New Roman"/>
                <a:cs typeface="Times New Roman"/>
              </a:rPr>
              <a:t>дошкольного</a:t>
            </a:r>
            <a:r>
              <a:rPr sz="2400" spc="1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5F5F5F"/>
                </a:solidFill>
                <a:latin typeface="Times New Roman"/>
                <a:cs typeface="Times New Roman"/>
              </a:rPr>
              <a:t>детства,</a:t>
            </a:r>
            <a:endParaRPr sz="2400" dirty="0">
              <a:latin typeface="Times New Roman"/>
              <a:cs typeface="Times New Roman"/>
            </a:endParaRPr>
          </a:p>
          <a:p>
            <a:pPr marL="12700" marR="5080" indent="59055" algn="ctr">
              <a:lnSpc>
                <a:spcPct val="100000"/>
              </a:lnSpc>
            </a:pPr>
            <a:r>
              <a:rPr sz="2400" spc="-5" dirty="0">
                <a:solidFill>
                  <a:srgbClr val="5F5F5F"/>
                </a:solidFill>
                <a:latin typeface="Times New Roman"/>
                <a:cs typeface="Times New Roman"/>
              </a:rPr>
              <a:t>формирование </a:t>
            </a:r>
            <a:r>
              <a:rPr sz="2400" dirty="0">
                <a:solidFill>
                  <a:srgbClr val="5F5F5F"/>
                </a:solidFill>
                <a:latin typeface="Times New Roman"/>
                <a:cs typeface="Times New Roman"/>
              </a:rPr>
              <a:t>основ базовой культуры </a:t>
            </a:r>
            <a:r>
              <a:rPr sz="2400" spc="-5" dirty="0">
                <a:solidFill>
                  <a:srgbClr val="5F5F5F"/>
                </a:solidFill>
                <a:latin typeface="Times New Roman"/>
                <a:cs typeface="Times New Roman"/>
              </a:rPr>
              <a:t>личности, </a:t>
            </a:r>
            <a:r>
              <a:rPr sz="2400" spc="-58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5F5F5F"/>
                </a:solidFill>
                <a:latin typeface="Times New Roman"/>
                <a:cs typeface="Times New Roman"/>
              </a:rPr>
              <a:t>всестороннее развитие</a:t>
            </a:r>
            <a:r>
              <a:rPr sz="2400" spc="1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5F5F5F"/>
                </a:solidFill>
                <a:latin typeface="Times New Roman"/>
                <a:cs typeface="Times New Roman"/>
              </a:rPr>
              <a:t>психических</a:t>
            </a:r>
            <a:r>
              <a:rPr sz="2400" spc="-2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5F5F5F"/>
                </a:solidFill>
                <a:latin typeface="Times New Roman"/>
                <a:cs typeface="Times New Roman"/>
              </a:rPr>
              <a:t>и</a:t>
            </a:r>
            <a:r>
              <a:rPr sz="2400" spc="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5F5F5F"/>
                </a:solidFill>
                <a:latin typeface="Times New Roman"/>
                <a:cs typeface="Times New Roman"/>
              </a:rPr>
              <a:t>физических </a:t>
            </a:r>
            <a:r>
              <a:rPr sz="2400" spc="-58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5F5F5F"/>
                </a:solidFill>
                <a:latin typeface="Times New Roman"/>
                <a:cs typeface="Times New Roman"/>
              </a:rPr>
              <a:t>качеств</a:t>
            </a:r>
            <a:r>
              <a:rPr sz="2400" spc="-1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5F5F5F"/>
                </a:solidFill>
                <a:latin typeface="Times New Roman"/>
                <a:cs typeface="Times New Roman"/>
              </a:rPr>
              <a:t>в </a:t>
            </a:r>
            <a:r>
              <a:rPr sz="2400" spc="-5" dirty="0">
                <a:solidFill>
                  <a:srgbClr val="5F5F5F"/>
                </a:solidFill>
                <a:latin typeface="Times New Roman"/>
                <a:cs typeface="Times New Roman"/>
              </a:rPr>
              <a:t>соответствии</a:t>
            </a:r>
            <a:r>
              <a:rPr sz="2400" spc="1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5F5F5F"/>
                </a:solidFill>
                <a:latin typeface="Times New Roman"/>
                <a:cs typeface="Times New Roman"/>
              </a:rPr>
              <a:t>с</a:t>
            </a:r>
            <a:r>
              <a:rPr sz="2400" spc="-1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5F5F5F"/>
                </a:solidFill>
                <a:latin typeface="Times New Roman"/>
                <a:cs typeface="Times New Roman"/>
              </a:rPr>
              <a:t>возрастными</a:t>
            </a:r>
            <a:r>
              <a:rPr sz="2400" spc="2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5F5F5F"/>
                </a:solidFill>
                <a:latin typeface="Times New Roman"/>
                <a:cs typeface="Times New Roman"/>
              </a:rPr>
              <a:t>и </a:t>
            </a:r>
            <a:r>
              <a:rPr sz="2400" spc="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5F5F5F"/>
                </a:solidFill>
                <a:latin typeface="Times New Roman"/>
                <a:cs typeface="Times New Roman"/>
              </a:rPr>
              <a:t>индивидуальными</a:t>
            </a:r>
            <a:r>
              <a:rPr sz="2400" spc="1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5F5F5F"/>
                </a:solidFill>
                <a:latin typeface="Times New Roman"/>
                <a:cs typeface="Times New Roman"/>
              </a:rPr>
              <a:t>особенностями,</a:t>
            </a:r>
            <a:r>
              <a:rPr sz="240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5F5F5F"/>
                </a:solidFill>
                <a:latin typeface="Times New Roman"/>
                <a:cs typeface="Times New Roman"/>
              </a:rPr>
              <a:t>подготовка </a:t>
            </a:r>
            <a:r>
              <a:rPr sz="2400" dirty="0">
                <a:solidFill>
                  <a:srgbClr val="5F5F5F"/>
                </a:solidFill>
                <a:latin typeface="Times New Roman"/>
                <a:cs typeface="Times New Roman"/>
              </a:rPr>
              <a:t> ребенка</a:t>
            </a:r>
            <a:r>
              <a:rPr sz="2400" spc="-1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5F5F5F"/>
                </a:solidFill>
                <a:latin typeface="Times New Roman"/>
                <a:cs typeface="Times New Roman"/>
              </a:rPr>
              <a:t>к</a:t>
            </a:r>
            <a:r>
              <a:rPr sz="2400" spc="-1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5F5F5F"/>
                </a:solidFill>
                <a:latin typeface="Times New Roman"/>
                <a:cs typeface="Times New Roman"/>
              </a:rPr>
              <a:t>жизни в</a:t>
            </a:r>
            <a:r>
              <a:rPr sz="2400" spc="-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5F5F5F"/>
                </a:solidFill>
                <a:latin typeface="Times New Roman"/>
                <a:cs typeface="Times New Roman"/>
              </a:rPr>
              <a:t>современном</a:t>
            </a:r>
            <a:r>
              <a:rPr sz="2400" spc="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5F5F5F"/>
                </a:solidFill>
                <a:latin typeface="Times New Roman"/>
                <a:cs typeface="Times New Roman"/>
              </a:rPr>
              <a:t>обществе,</a:t>
            </a:r>
            <a:endParaRPr sz="2400" dirty="0">
              <a:latin typeface="Times New Roman"/>
              <a:cs typeface="Times New Roman"/>
            </a:endParaRPr>
          </a:p>
          <a:p>
            <a:pPr marL="60325" algn="ctr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solidFill>
                  <a:srgbClr val="5F5F5F"/>
                </a:solidFill>
                <a:latin typeface="Times New Roman"/>
                <a:cs typeface="Times New Roman"/>
              </a:rPr>
              <a:t>к</a:t>
            </a:r>
            <a:r>
              <a:rPr sz="2400" spc="-2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5F5F5F"/>
                </a:solidFill>
                <a:latin typeface="Times New Roman"/>
                <a:cs typeface="Times New Roman"/>
              </a:rPr>
              <a:t>обучению</a:t>
            </a:r>
            <a:r>
              <a:rPr sz="2400" spc="-4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5F5F5F"/>
                </a:solidFill>
                <a:latin typeface="Times New Roman"/>
                <a:cs typeface="Times New Roman"/>
              </a:rPr>
              <a:t>в</a:t>
            </a:r>
            <a:r>
              <a:rPr sz="2400" spc="-2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5F5F5F"/>
                </a:solidFill>
                <a:latin typeface="Times New Roman"/>
                <a:cs typeface="Times New Roman"/>
              </a:rPr>
              <a:t>школе,</a:t>
            </a:r>
            <a:endParaRPr sz="2400" dirty="0">
              <a:latin typeface="Times New Roman"/>
              <a:cs typeface="Times New Roman"/>
            </a:endParaRPr>
          </a:p>
          <a:p>
            <a:pPr marL="260985" marR="269240" algn="ctr">
              <a:lnSpc>
                <a:spcPct val="100000"/>
              </a:lnSpc>
            </a:pPr>
            <a:r>
              <a:rPr sz="2400" dirty="0">
                <a:solidFill>
                  <a:srgbClr val="5F5F5F"/>
                </a:solidFill>
                <a:latin typeface="Times New Roman"/>
                <a:cs typeface="Times New Roman"/>
              </a:rPr>
              <a:t>обеспечение</a:t>
            </a:r>
            <a:r>
              <a:rPr sz="2400" spc="-3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5F5F5F"/>
                </a:solidFill>
                <a:latin typeface="Times New Roman"/>
                <a:cs typeface="Times New Roman"/>
              </a:rPr>
              <a:t>безопасности</a:t>
            </a:r>
            <a:r>
              <a:rPr sz="2400" spc="-3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5F5F5F"/>
                </a:solidFill>
                <a:latin typeface="Times New Roman"/>
                <a:cs typeface="Times New Roman"/>
              </a:rPr>
              <a:t>жизнедеятельности </a:t>
            </a:r>
            <a:r>
              <a:rPr sz="2400" spc="-58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5F5F5F"/>
                </a:solidFill>
                <a:latin typeface="Times New Roman"/>
                <a:cs typeface="Times New Roman"/>
              </a:rPr>
              <a:t>дошкольника</a:t>
            </a: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13" cy="762773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702945" marR="5080" indent="-690880" algn="ctr">
              <a:lnSpc>
                <a:spcPct val="102899"/>
              </a:lnSpc>
              <a:spcBef>
                <a:spcPts val="15"/>
              </a:spcBef>
            </a:pPr>
            <a:r>
              <a:rPr sz="2400" b="1" spc="-5" dirty="0">
                <a:solidFill>
                  <a:srgbClr val="663300"/>
                </a:solidFill>
                <a:latin typeface="Century Schoolbook"/>
                <a:cs typeface="Century Schoolbook"/>
              </a:rPr>
              <a:t>Задачи </a:t>
            </a:r>
            <a:r>
              <a:rPr sz="2400" b="1" dirty="0">
                <a:solidFill>
                  <a:srgbClr val="663300"/>
                </a:solidFill>
                <a:latin typeface="Century Schoolbook"/>
                <a:cs typeface="Century Schoolbook"/>
              </a:rPr>
              <a:t>по </a:t>
            </a:r>
            <a:r>
              <a:rPr sz="2400" b="1" spc="-5" dirty="0">
                <a:solidFill>
                  <a:srgbClr val="663300"/>
                </a:solidFill>
                <a:latin typeface="Century Schoolbook"/>
                <a:cs typeface="Century Schoolbook"/>
              </a:rPr>
              <a:t>работе коллектива </a:t>
            </a:r>
            <a:r>
              <a:rPr sz="2400" b="1" spc="-675" dirty="0">
                <a:solidFill>
                  <a:srgbClr val="663300"/>
                </a:solidFill>
                <a:latin typeface="Century Schoolbook"/>
                <a:cs typeface="Century Schoolbook"/>
              </a:rPr>
              <a:t> </a:t>
            </a:r>
            <a:r>
              <a:rPr sz="2400" b="1" dirty="0">
                <a:solidFill>
                  <a:srgbClr val="663300"/>
                </a:solidFill>
                <a:latin typeface="Century Schoolbook"/>
                <a:cs typeface="Century Schoolbook"/>
              </a:rPr>
              <a:t>в</a:t>
            </a:r>
            <a:r>
              <a:rPr sz="2400" b="1" spc="-25" dirty="0">
                <a:solidFill>
                  <a:srgbClr val="663300"/>
                </a:solidFill>
                <a:latin typeface="Century Schoolbook"/>
                <a:cs typeface="Century Schoolbook"/>
              </a:rPr>
              <a:t> </a:t>
            </a:r>
            <a:r>
              <a:rPr sz="2400" b="1" spc="-5" dirty="0" smtClean="0">
                <a:solidFill>
                  <a:srgbClr val="663300"/>
                </a:solidFill>
                <a:latin typeface="Century Schoolbook"/>
                <a:cs typeface="Century Schoolbook"/>
              </a:rPr>
              <a:t>20</a:t>
            </a:r>
            <a:r>
              <a:rPr lang="ru-RU" sz="2400" b="1" spc="-5" dirty="0" smtClean="0">
                <a:solidFill>
                  <a:srgbClr val="663300"/>
                </a:solidFill>
                <a:latin typeface="Century Schoolbook"/>
                <a:cs typeface="Century Schoolbook"/>
              </a:rPr>
              <a:t>22</a:t>
            </a:r>
            <a:r>
              <a:rPr sz="2400" b="1" spc="-5" dirty="0" smtClean="0">
                <a:solidFill>
                  <a:srgbClr val="663300"/>
                </a:solidFill>
                <a:latin typeface="Century Schoolbook"/>
                <a:cs typeface="Century Schoolbook"/>
              </a:rPr>
              <a:t>-202</a:t>
            </a:r>
            <a:r>
              <a:rPr lang="ru-RU" sz="2400" b="1" spc="-5" dirty="0" smtClean="0">
                <a:solidFill>
                  <a:srgbClr val="663300"/>
                </a:solidFill>
                <a:latin typeface="Century Schoolbook"/>
                <a:cs typeface="Century Schoolbook"/>
              </a:rPr>
              <a:t>3</a:t>
            </a:r>
            <a:r>
              <a:rPr sz="2400" b="1" spc="-20" dirty="0" smtClean="0">
                <a:solidFill>
                  <a:srgbClr val="663300"/>
                </a:solidFill>
                <a:latin typeface="Century Schoolbook"/>
                <a:cs typeface="Century Schoolbook"/>
              </a:rPr>
              <a:t> </a:t>
            </a:r>
            <a:r>
              <a:rPr sz="2400" b="1" dirty="0">
                <a:solidFill>
                  <a:srgbClr val="663300"/>
                </a:solidFill>
                <a:latin typeface="Century Schoolbook"/>
                <a:cs typeface="Century Schoolbook"/>
              </a:rPr>
              <a:t>учебном</a:t>
            </a:r>
            <a:r>
              <a:rPr sz="2400" b="1" spc="-50" dirty="0">
                <a:solidFill>
                  <a:srgbClr val="663300"/>
                </a:solidFill>
                <a:latin typeface="Century Schoolbook"/>
                <a:cs typeface="Century Schoolbook"/>
              </a:rPr>
              <a:t> </a:t>
            </a:r>
            <a:r>
              <a:rPr sz="2400" b="1" spc="-5" dirty="0">
                <a:solidFill>
                  <a:srgbClr val="663300"/>
                </a:solidFill>
                <a:latin typeface="Century Schoolbook"/>
                <a:cs typeface="Century Schoolbook"/>
              </a:rPr>
              <a:t>году</a:t>
            </a:r>
            <a:r>
              <a:rPr sz="2400" b="1" spc="-25" dirty="0">
                <a:solidFill>
                  <a:srgbClr val="663300"/>
                </a:solidFill>
                <a:latin typeface="Century Schoolbook"/>
                <a:cs typeface="Century Schoolbook"/>
              </a:rPr>
              <a:t> </a:t>
            </a:r>
            <a:r>
              <a:rPr sz="2400" b="1" dirty="0">
                <a:solidFill>
                  <a:srgbClr val="663300"/>
                </a:solidFill>
                <a:latin typeface="Century Schoolbook"/>
                <a:cs typeface="Century Schoolbook"/>
              </a:rPr>
              <a:t>:</a:t>
            </a:r>
            <a:endParaRPr sz="2400" dirty="0">
              <a:latin typeface="Century Schoolbook"/>
              <a:cs typeface="Century Schoolbook"/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595950" y="1344417"/>
            <a:ext cx="7938450" cy="5894583"/>
          </a:xfrm>
        </p:spPr>
        <p:txBody>
          <a:bodyPr>
            <a:normAutofit fontScale="62500" lnSpcReduction="20000"/>
          </a:bodyPr>
          <a:lstStyle/>
          <a:p>
            <a:pPr lvl="0" algn="just"/>
            <a:r>
              <a:rPr lang="ru-RU" dirty="0"/>
              <a:t>Создать условия по внедрению рабочей программы воспитания в образовательный процесс ДОО </a:t>
            </a:r>
          </a:p>
          <a:p>
            <a:pPr lvl="0" algn="just"/>
            <a:r>
              <a:rPr lang="ru-RU" dirty="0"/>
              <a:t>Внедрить в образовательный процесс дошкольной организации программы и технологии интеллектуальной направленности (экономическое развитие и финансовая грамотность)</a:t>
            </a:r>
          </a:p>
          <a:p>
            <a:pPr lvl="0" algn="just"/>
            <a:r>
              <a:rPr lang="ru-RU" dirty="0"/>
              <a:t>Оптимизировать работу по речевому развитию детей дошкольного возраста в условиях современной образовательной среды ДОУ в соответствии с ФГОС ДО</a:t>
            </a:r>
          </a:p>
          <a:p>
            <a:pPr lvl="0" algn="just"/>
            <a:r>
              <a:rPr lang="ru-RU" dirty="0"/>
              <a:t>Сохранить и укрепить физическое и психическое здоровье дошкольников (в том числе детей с ОВЗ) путем организации комплекса профилактических мероприятий, включения в образовательный процесс лучших семейных практик.</a:t>
            </a:r>
          </a:p>
          <a:p>
            <a:pPr lvl="0" algn="just"/>
            <a:r>
              <a:rPr lang="ru-RU" dirty="0"/>
              <a:t>Формировать у детей готовность и способность к реализации творческого потенциала в духовной и предметно – продуктивной деятельности на основе моральных норм и универсальной духовно – нравственной установки «становиться лучше» </a:t>
            </a:r>
          </a:p>
          <a:p>
            <a:pPr lvl="0" algn="just"/>
            <a:r>
              <a:rPr lang="ru-RU" dirty="0"/>
              <a:t>Создать условия проявление активности и представления опыта работы детского сада через участие в конкурсах педагогического мастерства муниципального уровня, размещение информации о деятельности детского сада в федеральных изданиях.</a:t>
            </a:r>
          </a:p>
          <a:p>
            <a:pPr lvl="0" algn="just"/>
            <a:r>
              <a:rPr lang="ru-RU" dirty="0"/>
              <a:t>Активно продолжать работу по внедрению современных педагогических технологий, использованию инновационных методик и технических средств обучения.</a:t>
            </a:r>
          </a:p>
          <a:p>
            <a:pPr lvl="0" algn="just"/>
            <a:r>
              <a:rPr lang="ru-RU" dirty="0"/>
              <a:t>Апробация системы повышения профессиональной компетентности педагогов посредством активных форм в условиях сетевого взаимодействия</a:t>
            </a:r>
          </a:p>
          <a:p>
            <a:pPr lvl="0" algn="just"/>
            <a:r>
              <a:rPr lang="ru-RU" dirty="0"/>
              <a:t>Совершенствование образовательной развивающей предметно-пространственной среды с ориентиром на создание элементов «доброжелательного», комфортного, психологически благоприятного пространства</a:t>
            </a:r>
          </a:p>
          <a:p>
            <a:pPr lvl="0" algn="just"/>
            <a:r>
              <a:rPr lang="ru-RU" dirty="0"/>
              <a:t>Продолжать работу по созданию современной развивающей среды, направленной на развитие двигательных и игровых умений дошкольников, навыков творческой деятельности на игровых площадках МДОУ</a:t>
            </a:r>
          </a:p>
          <a:p>
            <a:pPr lvl="0" algn="just"/>
            <a:r>
              <a:rPr lang="ru-RU" dirty="0"/>
              <a:t>Продолжать активизировать родителей, как участников образовательного процесса, расширять эффективные формы сотрудничества с родителями с целью информирования о развитии детей в ДОУ</a:t>
            </a:r>
          </a:p>
          <a:p>
            <a:pPr lvl="0" algn="just"/>
            <a:r>
              <a:rPr lang="ru-RU" dirty="0"/>
              <a:t>Оказать помощь родителям (законным представителям) в развитии индивидуальных способностей детей  и необходимой коррекции нарушений их </a:t>
            </a:r>
            <a:r>
              <a:rPr lang="ru-RU" dirty="0" smtClean="0"/>
              <a:t>развития;</a:t>
            </a:r>
          </a:p>
          <a:p>
            <a:pPr algn="just"/>
            <a:r>
              <a:rPr lang="ru-RU" dirty="0" smtClean="0"/>
              <a:t>Организовать взаимодействие </a:t>
            </a:r>
            <a:r>
              <a:rPr lang="ru-RU" dirty="0"/>
              <a:t>по обеспечению преемственности дошкольного и начального общего образования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3207207"/>
              </p:ext>
            </p:extLst>
          </p:nvPr>
        </p:nvGraphicFramePr>
        <p:xfrm>
          <a:off x="1143000" y="1752600"/>
          <a:ext cx="6768464" cy="36550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64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416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399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4208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8432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07695"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1130"/>
                        </a:spcBef>
                      </a:pPr>
                      <a:r>
                        <a:rPr sz="2000" b="1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№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435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0865">
                        <a:lnSpc>
                          <a:spcPct val="100000"/>
                        </a:lnSpc>
                        <a:spcBef>
                          <a:spcPts val="1130"/>
                        </a:spcBef>
                      </a:pPr>
                      <a:r>
                        <a:rPr sz="2000" b="1" spc="-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Линии</a:t>
                      </a:r>
                      <a:r>
                        <a:rPr sz="2000" b="1" spc="-4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развития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435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1035685">
                        <a:lnSpc>
                          <a:spcPct val="100000"/>
                        </a:lnSpc>
                        <a:spcBef>
                          <a:spcPts val="1130"/>
                        </a:spcBef>
                      </a:pPr>
                      <a:r>
                        <a:rPr sz="2000" b="1" spc="5" dirty="0" smtClean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lang="ru-RU" sz="2000" b="1" spc="5" dirty="0" smtClean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22</a:t>
                      </a:r>
                      <a:r>
                        <a:rPr sz="2000" b="1" spc="-65" dirty="0" smtClean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2000" b="1" spc="5" dirty="0" smtClean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2000" b="1" spc="5" dirty="0" smtClean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435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67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b="1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1.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FFB5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spc="-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Физическое</a:t>
                      </a:r>
                      <a:r>
                        <a:rPr sz="2000" spc="-5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развитие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FFB5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395"/>
                        </a:lnSpc>
                      </a:pPr>
                      <a:r>
                        <a:rPr sz="120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N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215" marR="26034">
                        <a:lnSpc>
                          <a:spcPct val="106700"/>
                        </a:lnSpc>
                        <a:spcBef>
                          <a:spcPts val="10"/>
                        </a:spcBef>
                      </a:pPr>
                      <a:r>
                        <a:rPr sz="120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C  Н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FFB5"/>
                    </a:solidFill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ts val="1395"/>
                        </a:lnSpc>
                      </a:pPr>
                      <a:r>
                        <a:rPr sz="1200" spc="-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(норма)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41910" marR="765810" indent="-8255">
                        <a:lnSpc>
                          <a:spcPct val="106700"/>
                        </a:lnSpc>
                        <a:spcBef>
                          <a:spcPts val="10"/>
                        </a:spcBef>
                      </a:pPr>
                      <a:r>
                        <a:rPr sz="120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200" spc="-1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20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200" spc="-2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200" spc="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20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ий)  </a:t>
                      </a:r>
                      <a:r>
                        <a:rPr sz="1200" spc="-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(низкий)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5F5F5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FFB5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395"/>
                        </a:lnSpc>
                      </a:pPr>
                      <a:r>
                        <a:rPr sz="120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95%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20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1200" dirty="0" smtClean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%</a:t>
                      </a:r>
                      <a:endParaRPr lang="ru-RU" sz="1200" dirty="0" smtClean="0">
                        <a:solidFill>
                          <a:srgbClr val="5F5F5F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lang="ru-RU" sz="1200" dirty="0" smtClean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-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F5F5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FF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67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2.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DFFC2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Социальное</a:t>
                      </a:r>
                      <a:r>
                        <a:rPr sz="2000" spc="-1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развитие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DFFC2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400"/>
                        </a:lnSpc>
                      </a:pPr>
                      <a:r>
                        <a:rPr sz="120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N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215" marR="26034">
                        <a:lnSpc>
                          <a:spcPct val="106700"/>
                        </a:lnSpc>
                        <a:spcBef>
                          <a:spcPts val="10"/>
                        </a:spcBef>
                      </a:pPr>
                      <a:r>
                        <a:rPr sz="120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C  Н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DFFC2"/>
                    </a:solidFill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ts val="1400"/>
                        </a:lnSpc>
                      </a:pPr>
                      <a:r>
                        <a:rPr sz="1200" spc="-1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(норма)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41910" marR="765810" indent="-8255">
                        <a:lnSpc>
                          <a:spcPct val="106700"/>
                        </a:lnSpc>
                        <a:spcBef>
                          <a:spcPts val="10"/>
                        </a:spcBef>
                      </a:pPr>
                      <a:r>
                        <a:rPr sz="120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200" spc="-1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20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200" spc="-2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200" spc="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20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ий)  </a:t>
                      </a:r>
                      <a:r>
                        <a:rPr sz="1200" spc="-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(низкий)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5F5F5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DFFC2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400"/>
                        </a:lnSpc>
                      </a:pPr>
                      <a:r>
                        <a:rPr lang="ru-RU" sz="1200" spc="-5" dirty="0" smtClean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90</a:t>
                      </a:r>
                      <a:r>
                        <a:rPr sz="1200" spc="-5" dirty="0" smtClean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%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lang="ru-RU" sz="1200" dirty="0" smtClean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10</a:t>
                      </a:r>
                      <a:r>
                        <a:rPr sz="1200" dirty="0" smtClean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%</a:t>
                      </a:r>
                      <a:endParaRPr lang="ru-RU" sz="1200" dirty="0" smtClean="0">
                        <a:solidFill>
                          <a:srgbClr val="5F5F5F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lang="ru-RU" sz="1200" dirty="0" smtClean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-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F5F5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DFF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867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b="1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3.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spc="-2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Речь</a:t>
                      </a:r>
                      <a:r>
                        <a:rPr sz="2000" spc="45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2000" spc="-1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речевое</a:t>
                      </a:r>
                      <a:r>
                        <a:rPr sz="2000" spc="-4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общение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400"/>
                        </a:lnSpc>
                      </a:pPr>
                      <a:r>
                        <a:rPr sz="120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N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20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C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Н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ts val="1400"/>
                        </a:lnSpc>
                      </a:pPr>
                      <a:r>
                        <a:rPr sz="1200" spc="-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(норма)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365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200" spc="-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(средний)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4127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spc="-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(низкий)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5F5F5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400"/>
                        </a:lnSpc>
                      </a:pPr>
                      <a:r>
                        <a:rPr sz="1200" dirty="0" smtClean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8</a:t>
                      </a:r>
                      <a:r>
                        <a:rPr lang="ru-RU" sz="1200" dirty="0" smtClean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1200" dirty="0" smtClean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%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200" dirty="0" smtClean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lang="ru-RU" sz="1200" dirty="0" smtClean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8</a:t>
                      </a:r>
                      <a:r>
                        <a:rPr sz="1200" dirty="0" smtClean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%</a:t>
                      </a:r>
                      <a:endParaRPr lang="ru-RU" sz="1200" dirty="0" smtClean="0">
                        <a:solidFill>
                          <a:srgbClr val="5F5F5F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lang="ru-RU" sz="1200" dirty="0" smtClean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2%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F5F5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867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4.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DE75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000" spc="-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Познавательное</a:t>
                      </a:r>
                      <a:r>
                        <a:rPr sz="2000" spc="-3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развитие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DE75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400"/>
                        </a:lnSpc>
                      </a:pPr>
                      <a:r>
                        <a:rPr sz="120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N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215" marR="26034">
                        <a:lnSpc>
                          <a:spcPct val="106700"/>
                        </a:lnSpc>
                        <a:spcBef>
                          <a:spcPts val="10"/>
                        </a:spcBef>
                      </a:pPr>
                      <a:r>
                        <a:rPr sz="120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C  Н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DE75"/>
                    </a:solidFill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ts val="1400"/>
                        </a:lnSpc>
                      </a:pPr>
                      <a:r>
                        <a:rPr sz="1200" spc="-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(норма)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41910" marR="765810" indent="-8255">
                        <a:lnSpc>
                          <a:spcPct val="106700"/>
                        </a:lnSpc>
                        <a:spcBef>
                          <a:spcPts val="10"/>
                        </a:spcBef>
                      </a:pPr>
                      <a:r>
                        <a:rPr sz="120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200" spc="-1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20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200" spc="-2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200" spc="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20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ий)  </a:t>
                      </a:r>
                      <a:r>
                        <a:rPr sz="1200" spc="-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(низкий)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5F5F5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DE75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400"/>
                        </a:lnSpc>
                      </a:pPr>
                      <a:r>
                        <a:rPr sz="1200" dirty="0" smtClean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9</a:t>
                      </a:r>
                      <a:r>
                        <a:rPr lang="ru-RU" sz="1200" dirty="0" smtClean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sz="1200" dirty="0" smtClean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%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lang="ru-RU" sz="1200" dirty="0" smtClean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sz="1200" dirty="0" smtClean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%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lang="ru-RU" sz="1200" dirty="0" smtClean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2%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F5F5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DE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33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5.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000" spc="-3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Художественно</a:t>
                      </a:r>
                      <a:r>
                        <a:rPr sz="2000" spc="-2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-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DCDCD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69215">
                        <a:lnSpc>
                          <a:spcPts val="1400"/>
                        </a:lnSpc>
                      </a:pPr>
                      <a:r>
                        <a:rPr sz="120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N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215" marR="26034">
                        <a:lnSpc>
                          <a:spcPct val="106700"/>
                        </a:lnSpc>
                        <a:spcBef>
                          <a:spcPts val="10"/>
                        </a:spcBef>
                      </a:pPr>
                      <a:r>
                        <a:rPr sz="120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C  Н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ts val="1400"/>
                        </a:lnSpc>
                      </a:pPr>
                      <a:r>
                        <a:rPr sz="1200" spc="-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(норма)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3655">
                        <a:lnSpc>
                          <a:spcPts val="1335"/>
                        </a:lnSpc>
                        <a:spcBef>
                          <a:spcPts val="105"/>
                        </a:spcBef>
                      </a:pPr>
                      <a:r>
                        <a:rPr sz="1200" spc="-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(средний)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5F5F5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400"/>
                        </a:lnSpc>
                      </a:pPr>
                      <a:r>
                        <a:rPr sz="1200" dirty="0" smtClean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9</a:t>
                      </a:r>
                      <a:r>
                        <a:rPr lang="ru-RU" sz="1200" dirty="0" smtClean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8</a:t>
                      </a:r>
                      <a:r>
                        <a:rPr sz="1200" dirty="0" smtClean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%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ts val="1335"/>
                        </a:lnSpc>
                        <a:spcBef>
                          <a:spcPts val="105"/>
                        </a:spcBef>
                      </a:pPr>
                      <a:r>
                        <a:rPr lang="ru-RU" sz="1200" dirty="0" smtClean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200" dirty="0" smtClean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%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F5F5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DCDC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70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2160"/>
                        </a:lnSpc>
                      </a:pPr>
                      <a:r>
                        <a:rPr sz="2000" spc="-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эстетическое</a:t>
                      </a:r>
                      <a:r>
                        <a:rPr sz="2000" spc="-5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развитие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CDCD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spc="-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(низкий)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12700" marB="0">
                    <a:lnR w="12700">
                      <a:solidFill>
                        <a:srgbClr val="5F5F5F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-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5F5F5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CDC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59329" y="355219"/>
            <a:ext cx="6624320" cy="75882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indent="103505">
              <a:lnSpc>
                <a:spcPct val="100400"/>
              </a:lnSpc>
              <a:spcBef>
                <a:spcPts val="85"/>
              </a:spcBef>
              <a:tabLst>
                <a:tab pos="1419860" algn="l"/>
                <a:tab pos="3954779" algn="l"/>
              </a:tabLst>
            </a:pPr>
            <a:r>
              <a:rPr sz="2400" b="1" spc="-40" dirty="0">
                <a:solidFill>
                  <a:srgbClr val="663300"/>
                </a:solidFill>
                <a:latin typeface="Times New Roman"/>
                <a:cs typeface="Times New Roman"/>
              </a:rPr>
              <a:t>Уровень	</a:t>
            </a:r>
            <a:r>
              <a:rPr sz="2400" b="1" spc="-5" dirty="0">
                <a:solidFill>
                  <a:srgbClr val="663300"/>
                </a:solidFill>
                <a:latin typeface="Times New Roman"/>
                <a:cs typeface="Times New Roman"/>
              </a:rPr>
              <a:t>развития</a:t>
            </a:r>
            <a:r>
              <a:rPr sz="2400" b="1" dirty="0">
                <a:solidFill>
                  <a:srgbClr val="663300"/>
                </a:solidFill>
                <a:latin typeface="Times New Roman"/>
                <a:cs typeface="Times New Roman"/>
              </a:rPr>
              <a:t> детей</a:t>
            </a:r>
            <a:r>
              <a:rPr sz="2400" b="1" spc="-5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663300"/>
                </a:solidFill>
                <a:latin typeface="Times New Roman"/>
                <a:cs typeface="Times New Roman"/>
              </a:rPr>
              <a:t>подготовительной</a:t>
            </a:r>
            <a:r>
              <a:rPr sz="2400" b="1" spc="20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663300"/>
                </a:solidFill>
                <a:latin typeface="Times New Roman"/>
                <a:cs typeface="Times New Roman"/>
              </a:rPr>
              <a:t>по </a:t>
            </a:r>
            <a:r>
              <a:rPr sz="2400" b="1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663300"/>
                </a:solidFill>
                <a:latin typeface="Times New Roman"/>
                <a:cs typeface="Times New Roman"/>
              </a:rPr>
              <a:t>образовательным</a:t>
            </a:r>
            <a:r>
              <a:rPr sz="2400" b="1" spc="20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663300"/>
                </a:solidFill>
                <a:latin typeface="Times New Roman"/>
                <a:cs typeface="Times New Roman"/>
              </a:rPr>
              <a:t>областям	</a:t>
            </a:r>
            <a:r>
              <a:rPr sz="2400" b="1" dirty="0" err="1">
                <a:solidFill>
                  <a:srgbClr val="663300"/>
                </a:solidFill>
                <a:latin typeface="Times New Roman"/>
                <a:cs typeface="Times New Roman"/>
              </a:rPr>
              <a:t>за</a:t>
            </a:r>
            <a:r>
              <a:rPr sz="2400" b="1" spc="-10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2400" b="1" dirty="0" smtClean="0">
                <a:solidFill>
                  <a:srgbClr val="663300"/>
                </a:solidFill>
                <a:latin typeface="Times New Roman"/>
                <a:cs typeface="Times New Roman"/>
              </a:rPr>
              <a:t>20</a:t>
            </a:r>
            <a:r>
              <a:rPr lang="ru-RU" sz="2400" b="1" dirty="0" smtClean="0">
                <a:solidFill>
                  <a:srgbClr val="663300"/>
                </a:solidFill>
                <a:latin typeface="Times New Roman"/>
                <a:cs typeface="Times New Roman"/>
              </a:rPr>
              <a:t>22</a:t>
            </a:r>
            <a:r>
              <a:rPr sz="2400" b="1" dirty="0" smtClean="0">
                <a:solidFill>
                  <a:srgbClr val="663300"/>
                </a:solidFill>
                <a:latin typeface="Times New Roman"/>
                <a:cs typeface="Times New Roman"/>
              </a:rPr>
              <a:t>-202</a:t>
            </a:r>
            <a:r>
              <a:rPr lang="ru-RU" sz="2400" b="1" dirty="0" smtClean="0">
                <a:solidFill>
                  <a:srgbClr val="663300"/>
                </a:solidFill>
                <a:latin typeface="Times New Roman"/>
                <a:cs typeface="Times New Roman"/>
              </a:rPr>
              <a:t>3</a:t>
            </a:r>
            <a:r>
              <a:rPr sz="2400" b="1" spc="-45" dirty="0" smtClean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663300"/>
                </a:solidFill>
                <a:latin typeface="Times New Roman"/>
                <a:cs typeface="Times New Roman"/>
              </a:rPr>
              <a:t>уч.</a:t>
            </a:r>
            <a:r>
              <a:rPr sz="2400" b="1" spc="-30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2400" b="1" spc="-45" dirty="0">
                <a:solidFill>
                  <a:srgbClr val="663300"/>
                </a:solidFill>
                <a:latin typeface="Times New Roman"/>
                <a:cs typeface="Times New Roman"/>
              </a:rPr>
              <a:t>год</a:t>
            </a: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63646" y="155828"/>
            <a:ext cx="417258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92CC00"/>
                </a:solidFill>
                <a:latin typeface="Times New Roman"/>
                <a:cs typeface="Times New Roman"/>
              </a:rPr>
              <a:t>МДОУ</a:t>
            </a:r>
            <a:r>
              <a:rPr sz="3200" b="1" spc="-65" dirty="0">
                <a:solidFill>
                  <a:srgbClr val="92CC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92CC00"/>
                </a:solidFill>
                <a:latin typeface="Times New Roman"/>
                <a:cs typeface="Times New Roman"/>
              </a:rPr>
              <a:t>организованы: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66801" y="838200"/>
            <a:ext cx="6477000" cy="4469172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580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2400" b="1" dirty="0" err="1" smtClean="0">
                <a:solidFill>
                  <a:srgbClr val="5F5F5F"/>
                </a:solidFill>
                <a:latin typeface="Times New Roman"/>
                <a:cs typeface="Times New Roman"/>
              </a:rPr>
              <a:t>Музей</a:t>
            </a:r>
            <a:r>
              <a:rPr sz="2400" b="1" spc="-15" dirty="0" smtClean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5F5F5F"/>
                </a:solidFill>
                <a:latin typeface="Times New Roman"/>
                <a:cs typeface="Times New Roman"/>
              </a:rPr>
              <a:t>русского</a:t>
            </a:r>
            <a:r>
              <a:rPr sz="2400" b="1" spc="-2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5F5F5F"/>
                </a:solidFill>
                <a:latin typeface="Times New Roman"/>
                <a:cs typeface="Times New Roman"/>
              </a:rPr>
              <a:t>быта</a:t>
            </a:r>
            <a:r>
              <a:rPr sz="2400" b="1" spc="-1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5F5F5F"/>
                </a:solidFill>
                <a:latin typeface="Times New Roman"/>
                <a:cs typeface="Times New Roman"/>
              </a:rPr>
              <a:t>«</a:t>
            </a:r>
            <a:r>
              <a:rPr sz="2400" b="1" spc="-5" dirty="0" err="1">
                <a:solidFill>
                  <a:srgbClr val="5F5F5F"/>
                </a:solidFill>
                <a:latin typeface="Times New Roman"/>
                <a:cs typeface="Times New Roman"/>
              </a:rPr>
              <a:t>Горенка</a:t>
            </a:r>
            <a:r>
              <a:rPr sz="2400" b="1" spc="-5" dirty="0" smtClean="0">
                <a:solidFill>
                  <a:srgbClr val="5F5F5F"/>
                </a:solidFill>
                <a:latin typeface="Times New Roman"/>
                <a:cs typeface="Times New Roman"/>
              </a:rPr>
              <a:t>»</a:t>
            </a:r>
            <a:r>
              <a:rPr lang="ru-RU" sz="2400" b="1" spc="-5" dirty="0" smtClean="0">
                <a:solidFill>
                  <a:srgbClr val="5F5F5F"/>
                </a:solidFill>
                <a:latin typeface="Times New Roman"/>
                <a:cs typeface="Times New Roman"/>
              </a:rPr>
              <a:t>;</a:t>
            </a: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lang="ru-RU" sz="2400" b="1" spc="-5" dirty="0" smtClean="0">
                <a:solidFill>
                  <a:srgbClr val="5F5F5F"/>
                </a:solidFill>
                <a:latin typeface="Times New Roman"/>
                <a:cs typeface="Times New Roman"/>
              </a:rPr>
              <a:t>Музей «Советская игрушка»</a:t>
            </a:r>
            <a:endParaRPr lang="ru-RU" sz="2400" b="1" spc="-5" dirty="0" smtClean="0">
              <a:solidFill>
                <a:srgbClr val="5F5F5F"/>
              </a:solidFill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lang="ru-RU" sz="2400" b="1" spc="-5" dirty="0" smtClean="0">
                <a:solidFill>
                  <a:srgbClr val="5F5F5F"/>
                </a:solidFill>
                <a:latin typeface="Times New Roman"/>
                <a:cs typeface="Times New Roman"/>
              </a:rPr>
              <a:t>Сенсорная комната;</a:t>
            </a: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endParaRPr lang="ru-RU" sz="2400" b="1" spc="-5" dirty="0" smtClean="0">
              <a:solidFill>
                <a:srgbClr val="5F5F5F"/>
              </a:solidFill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lang="ru-RU" sz="2400" b="1" spc="-5" dirty="0" smtClean="0">
                <a:solidFill>
                  <a:srgbClr val="5F5F5F"/>
                </a:solidFill>
                <a:latin typeface="Times New Roman"/>
                <a:cs typeface="Times New Roman"/>
              </a:rPr>
              <a:t>Кабинеты педагога психолога;</a:t>
            </a: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endParaRPr lang="ru-RU" sz="2400" b="1" spc="-5" dirty="0" smtClean="0">
              <a:solidFill>
                <a:srgbClr val="5F5F5F"/>
              </a:solidFill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lang="ru-RU" sz="2400" b="1" spc="-5" dirty="0" smtClean="0">
                <a:solidFill>
                  <a:srgbClr val="5F5F5F"/>
                </a:solidFill>
                <a:latin typeface="Times New Roman"/>
                <a:cs typeface="Times New Roman"/>
              </a:rPr>
              <a:t>Кабинеты логопеда;</a:t>
            </a: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endParaRPr lang="ru-RU" sz="2400" b="1" spc="-5" dirty="0" smtClean="0">
              <a:solidFill>
                <a:srgbClr val="5F5F5F"/>
              </a:solidFill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lang="ru-RU" sz="2400" b="1" spc="-5" dirty="0" smtClean="0">
                <a:solidFill>
                  <a:srgbClr val="5F5F5F"/>
                </a:solidFill>
                <a:latin typeface="Times New Roman"/>
                <a:cs typeface="Times New Roman"/>
              </a:rPr>
              <a:t>Спортивные и музыкальные залы.</a:t>
            </a: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04800" y="1447800"/>
            <a:ext cx="7650987" cy="534441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ru-RU" sz="1600" i="1" dirty="0"/>
              <a:t>Дети проводят в детском саду большую часть времени. Поэтому окружающая среда </a:t>
            </a:r>
            <a:r>
              <a:rPr lang="ru-RU" sz="1600" i="1" dirty="0" smtClean="0"/>
              <a:t>МДОУ № 23 «Ромашка» отвечает </a:t>
            </a:r>
            <a:r>
              <a:rPr lang="ru-RU" sz="1600" i="1" dirty="0"/>
              <a:t>их </a:t>
            </a:r>
            <a:r>
              <a:rPr lang="ru-RU" sz="1600" i="1" dirty="0" smtClean="0"/>
              <a:t>интересам, дает </a:t>
            </a:r>
            <a:r>
              <a:rPr lang="ru-RU" sz="1600" i="1" dirty="0"/>
              <a:t>возможность свободно играть и общаться со сверстниками, </a:t>
            </a:r>
            <a:r>
              <a:rPr lang="ru-RU" sz="1600" i="1" dirty="0" smtClean="0"/>
              <a:t>развивает индивидуальность </a:t>
            </a:r>
            <a:r>
              <a:rPr lang="ru-RU" sz="1600" i="1" dirty="0"/>
              <a:t>каждого ребенка. </a:t>
            </a:r>
            <a:r>
              <a:rPr lang="ru-RU" sz="1600" i="1" dirty="0" smtClean="0"/>
              <a:t>Развивающая предметно – пространственная среда дошкольного учреждения комфортная,  уютная </a:t>
            </a:r>
            <a:r>
              <a:rPr lang="ru-RU" sz="1600" i="1" dirty="0"/>
              <a:t>рационально </a:t>
            </a:r>
            <a:r>
              <a:rPr lang="ru-RU" sz="1600" i="1" dirty="0" smtClean="0"/>
              <a:t>организованна наполнена разными </a:t>
            </a:r>
            <a:r>
              <a:rPr lang="ru-RU" sz="1600" i="1" dirty="0"/>
              <a:t>сенсорными раздражителями и игровыми материалами</a:t>
            </a:r>
            <a:r>
              <a:rPr lang="ru-RU" sz="1600" dirty="0"/>
              <a:t>. </a:t>
            </a:r>
            <a:endParaRPr lang="ru-RU" sz="1600" dirty="0" smtClean="0"/>
          </a:p>
          <a:p>
            <a:pPr marL="12700" algn="just">
              <a:lnSpc>
                <a:spcPct val="100000"/>
              </a:lnSpc>
              <a:spcBef>
                <a:spcPts val="95"/>
              </a:spcBef>
            </a:pPr>
            <a:endParaRPr lang="ru-RU" sz="1600" dirty="0" smtClean="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95"/>
              </a:spcBef>
            </a:pPr>
            <a:endParaRPr lang="ru-RU" sz="1600" dirty="0">
              <a:latin typeface="Times New Roman"/>
              <a:cs typeface="Times New Roman"/>
            </a:endParaRPr>
          </a:p>
          <a:p>
            <a:r>
              <a:rPr lang="ru-RU" sz="1600" b="1" dirty="0"/>
              <a:t>Развивающая предметно-пространственная среда </a:t>
            </a:r>
            <a:r>
              <a:rPr lang="ru-RU" sz="1600" b="1" dirty="0" smtClean="0"/>
              <a:t>обеспечивает:</a:t>
            </a:r>
            <a:endParaRPr lang="ru-RU" sz="1600" dirty="0"/>
          </a:p>
          <a:p>
            <a:pPr algn="just">
              <a:lnSpc>
                <a:spcPct val="150000"/>
              </a:lnSpc>
            </a:pPr>
            <a:r>
              <a:rPr lang="ru-RU" sz="1600" dirty="0"/>
              <a:t>1. Гармоничное всестороннее развитие детей с учетом особенностей возраста, здоровья, психических, физических и речевых нарушений.</a:t>
            </a:r>
          </a:p>
          <a:p>
            <a:pPr algn="just">
              <a:lnSpc>
                <a:spcPct val="150000"/>
              </a:lnSpc>
            </a:pPr>
            <a:r>
              <a:rPr lang="ru-RU" sz="1600" dirty="0"/>
              <a:t>2. Полноценное общение между собой, а в процессе учебной деятельности с педагогом, дать возможность уединиться по желанию ребенка.</a:t>
            </a:r>
          </a:p>
          <a:p>
            <a:pPr algn="just">
              <a:lnSpc>
                <a:spcPct val="150000"/>
              </a:lnSpc>
            </a:pPr>
            <a:r>
              <a:rPr lang="ru-RU" sz="1600" dirty="0"/>
              <a:t>3. Реализацию образовательной программы ДОУ.</a:t>
            </a:r>
          </a:p>
          <a:p>
            <a:pPr algn="just">
              <a:lnSpc>
                <a:spcPct val="150000"/>
              </a:lnSpc>
            </a:pPr>
            <a:r>
              <a:rPr lang="ru-RU" sz="1600" dirty="0"/>
              <a:t>4. Учет национально-культурных, климатических условий, в которых осуществляется образовательная деятельность.</a:t>
            </a:r>
          </a:p>
          <a:p>
            <a:pPr marL="12700" algn="just">
              <a:lnSpc>
                <a:spcPct val="100000"/>
              </a:lnSpc>
              <a:spcBef>
                <a:spcPts val="95"/>
              </a:spcBef>
            </a:pP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85800" y="209549"/>
            <a:ext cx="7269987" cy="112017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33045">
              <a:lnSpc>
                <a:spcPct val="100000"/>
              </a:lnSpc>
              <a:spcBef>
                <a:spcPts val="95"/>
              </a:spcBef>
            </a:pPr>
            <a:r>
              <a:rPr b="1" spc="-5" dirty="0">
                <a:solidFill>
                  <a:srgbClr val="6C9900"/>
                </a:solidFill>
                <a:latin typeface="Times New Roman"/>
                <a:cs typeface="Times New Roman"/>
              </a:rPr>
              <a:t>Развивающая</a:t>
            </a:r>
            <a:r>
              <a:rPr b="1" spc="-15" dirty="0">
                <a:solidFill>
                  <a:srgbClr val="6C9900"/>
                </a:solidFill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srgbClr val="6C9900"/>
                </a:solidFill>
                <a:latin typeface="Times New Roman"/>
                <a:cs typeface="Times New Roman"/>
              </a:rPr>
              <a:t>предметно</a:t>
            </a:r>
            <a:r>
              <a:rPr b="1" spc="5" dirty="0">
                <a:solidFill>
                  <a:srgbClr val="6C9900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6C9900"/>
                </a:solidFill>
                <a:latin typeface="Times New Roman"/>
                <a:cs typeface="Times New Roman"/>
              </a:rPr>
              <a:t>– </a:t>
            </a:r>
            <a:r>
              <a:rPr b="1" dirty="0">
                <a:solidFill>
                  <a:srgbClr val="6C9900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6C9900"/>
                </a:solidFill>
                <a:latin typeface="Times New Roman"/>
                <a:cs typeface="Times New Roman"/>
              </a:rPr>
              <a:t>пространственная</a:t>
            </a:r>
            <a:r>
              <a:rPr b="1" spc="-25" dirty="0">
                <a:solidFill>
                  <a:srgbClr val="6C9900"/>
                </a:solidFill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srgbClr val="6C9900"/>
                </a:solidFill>
                <a:latin typeface="Times New Roman"/>
                <a:cs typeface="Times New Roman"/>
              </a:rPr>
              <a:t>среда</a:t>
            </a:r>
            <a:r>
              <a:rPr b="1" spc="-40" dirty="0">
                <a:solidFill>
                  <a:srgbClr val="6C9900"/>
                </a:solidFill>
                <a:latin typeface="Times New Roman"/>
                <a:cs typeface="Times New Roman"/>
              </a:rPr>
              <a:t> </a:t>
            </a:r>
            <a:r>
              <a:rPr b="1" spc="-60" dirty="0">
                <a:solidFill>
                  <a:srgbClr val="6C9900"/>
                </a:solidFill>
                <a:latin typeface="Times New Roman"/>
                <a:cs typeface="Times New Roman"/>
              </a:rPr>
              <a:t>ДОУ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6635" y="1048016"/>
            <a:ext cx="632396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5F5F5F"/>
                </a:solidFill>
                <a:latin typeface="Times New Roman"/>
                <a:cs typeface="Times New Roman"/>
              </a:rPr>
              <a:t>Учебно-методическое</a:t>
            </a:r>
            <a:r>
              <a:rPr sz="2400" spc="-5" dirty="0">
                <a:solidFill>
                  <a:srgbClr val="5F5F5F"/>
                </a:solidFill>
                <a:latin typeface="Times New Roman"/>
                <a:cs typeface="Times New Roman"/>
              </a:rPr>
              <a:t> обеспечение</a:t>
            </a:r>
            <a:r>
              <a:rPr sz="240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5F5F5F"/>
                </a:solidFill>
                <a:latin typeface="Times New Roman"/>
                <a:cs typeface="Times New Roman"/>
              </a:rPr>
              <a:t>включает </a:t>
            </a:r>
            <a:r>
              <a:rPr sz="2400" spc="-58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5F5F5F"/>
                </a:solidFill>
                <a:latin typeface="Times New Roman"/>
                <a:cs typeface="Times New Roman"/>
              </a:rPr>
              <a:t>работу</a:t>
            </a:r>
            <a:r>
              <a:rPr sz="2400" spc="57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5F5F5F"/>
                </a:solidFill>
                <a:latin typeface="Times New Roman"/>
                <a:cs typeface="Times New Roman"/>
              </a:rPr>
              <a:t>по</a:t>
            </a:r>
            <a:r>
              <a:rPr sz="2400" spc="-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400" spc="5" dirty="0">
                <a:solidFill>
                  <a:srgbClr val="5F5F5F"/>
                </a:solidFill>
                <a:latin typeface="Times New Roman"/>
                <a:cs typeface="Times New Roman"/>
              </a:rPr>
              <a:t>оснащению</a:t>
            </a:r>
            <a:r>
              <a:rPr sz="2400" spc="1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5F5F5F"/>
                </a:solidFill>
                <a:latin typeface="Times New Roman"/>
                <a:cs typeface="Times New Roman"/>
              </a:rPr>
              <a:t>образовательной </a:t>
            </a:r>
            <a:r>
              <a:rPr sz="2400" spc="-58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400" spc="5" dirty="0">
                <a:solidFill>
                  <a:srgbClr val="5F5F5F"/>
                </a:solidFill>
                <a:latin typeface="Times New Roman"/>
                <a:cs typeface="Times New Roman"/>
              </a:rPr>
              <a:t>деятельности</a:t>
            </a:r>
            <a:r>
              <a:rPr sz="2400" spc="18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5F5F5F"/>
                </a:solidFill>
                <a:latin typeface="Times New Roman"/>
                <a:cs typeface="Times New Roman"/>
              </a:rPr>
              <a:t>передовыми</a:t>
            </a:r>
            <a:r>
              <a:rPr sz="2400" spc="19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5F5F5F"/>
                </a:solidFill>
                <a:latin typeface="Times New Roman"/>
                <a:cs typeface="Times New Roman"/>
              </a:rPr>
              <a:t>методиками,</a:t>
            </a:r>
            <a:r>
              <a:rPr sz="2400" spc="18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5F5F5F"/>
                </a:solidFill>
                <a:latin typeface="Times New Roman"/>
                <a:cs typeface="Times New Roman"/>
              </a:rPr>
              <a:t>учебно-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170237" y="2128074"/>
            <a:ext cx="40608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28825" algn="l"/>
              </a:tabLst>
            </a:pPr>
            <a:r>
              <a:rPr sz="2400" spc="-125" dirty="0">
                <a:solidFill>
                  <a:srgbClr val="5F5F5F"/>
                </a:solidFill>
                <a:latin typeface="Times New Roman"/>
                <a:cs typeface="Times New Roman"/>
              </a:rPr>
              <a:t>к</a:t>
            </a:r>
            <a:r>
              <a:rPr sz="2400" spc="-50" dirty="0">
                <a:solidFill>
                  <a:srgbClr val="5F5F5F"/>
                </a:solidFill>
                <a:latin typeface="Times New Roman"/>
                <a:cs typeface="Times New Roman"/>
              </a:rPr>
              <a:t>о</a:t>
            </a:r>
            <a:r>
              <a:rPr sz="2400" dirty="0">
                <a:solidFill>
                  <a:srgbClr val="5F5F5F"/>
                </a:solidFill>
                <a:latin typeface="Times New Roman"/>
                <a:cs typeface="Times New Roman"/>
              </a:rPr>
              <a:t>мп</a:t>
            </a:r>
            <a:r>
              <a:rPr sz="2400" spc="15" dirty="0">
                <a:solidFill>
                  <a:srgbClr val="5F5F5F"/>
                </a:solidFill>
                <a:latin typeface="Times New Roman"/>
                <a:cs typeface="Times New Roman"/>
              </a:rPr>
              <a:t>л</a:t>
            </a:r>
            <a:r>
              <a:rPr sz="2400" dirty="0">
                <a:solidFill>
                  <a:srgbClr val="5F5F5F"/>
                </a:solidFill>
                <a:latin typeface="Times New Roman"/>
                <a:cs typeface="Times New Roman"/>
              </a:rPr>
              <a:t>е</a:t>
            </a:r>
            <a:r>
              <a:rPr sz="2400" spc="-60" dirty="0">
                <a:solidFill>
                  <a:srgbClr val="5F5F5F"/>
                </a:solidFill>
                <a:latin typeface="Times New Roman"/>
                <a:cs typeface="Times New Roman"/>
              </a:rPr>
              <a:t>к</a:t>
            </a:r>
            <a:r>
              <a:rPr sz="2400" spc="20" dirty="0">
                <a:solidFill>
                  <a:srgbClr val="5F5F5F"/>
                </a:solidFill>
                <a:latin typeface="Times New Roman"/>
                <a:cs typeface="Times New Roman"/>
              </a:rPr>
              <a:t>с</a:t>
            </a:r>
            <a:r>
              <a:rPr sz="2400" dirty="0">
                <a:solidFill>
                  <a:srgbClr val="5F5F5F"/>
                </a:solidFill>
                <a:latin typeface="Times New Roman"/>
                <a:cs typeface="Times New Roman"/>
              </a:rPr>
              <a:t>а</a:t>
            </a:r>
            <a:r>
              <a:rPr sz="2400" spc="5" dirty="0">
                <a:solidFill>
                  <a:srgbClr val="5F5F5F"/>
                </a:solidFill>
                <a:latin typeface="Times New Roman"/>
                <a:cs typeface="Times New Roman"/>
              </a:rPr>
              <a:t>м</a:t>
            </a:r>
            <a:r>
              <a:rPr sz="2400" spc="-5" dirty="0">
                <a:solidFill>
                  <a:srgbClr val="5F5F5F"/>
                </a:solidFill>
                <a:latin typeface="Times New Roman"/>
                <a:cs typeface="Times New Roman"/>
              </a:rPr>
              <a:t>и</a:t>
            </a:r>
            <a:r>
              <a:rPr sz="2400" dirty="0">
                <a:solidFill>
                  <a:srgbClr val="5F5F5F"/>
                </a:solidFill>
                <a:latin typeface="Times New Roman"/>
                <a:cs typeface="Times New Roman"/>
              </a:rPr>
              <a:t>,	ме</a:t>
            </a:r>
            <a:r>
              <a:rPr sz="2400" spc="-50" dirty="0">
                <a:solidFill>
                  <a:srgbClr val="5F5F5F"/>
                </a:solidFill>
                <a:latin typeface="Times New Roman"/>
                <a:cs typeface="Times New Roman"/>
              </a:rPr>
              <a:t>т</a:t>
            </a:r>
            <a:r>
              <a:rPr sz="2400" spc="-75" dirty="0">
                <a:solidFill>
                  <a:srgbClr val="5F5F5F"/>
                </a:solidFill>
                <a:latin typeface="Times New Roman"/>
                <a:cs typeface="Times New Roman"/>
              </a:rPr>
              <a:t>о</a:t>
            </a:r>
            <a:r>
              <a:rPr sz="2400" dirty="0">
                <a:solidFill>
                  <a:srgbClr val="5F5F5F"/>
                </a:solidFill>
                <a:latin typeface="Times New Roman"/>
                <a:cs typeface="Times New Roman"/>
              </a:rPr>
              <a:t>д</a:t>
            </a:r>
            <a:r>
              <a:rPr sz="2400" spc="10" dirty="0">
                <a:solidFill>
                  <a:srgbClr val="5F5F5F"/>
                </a:solidFill>
                <a:latin typeface="Times New Roman"/>
                <a:cs typeface="Times New Roman"/>
              </a:rPr>
              <a:t>и</a:t>
            </a:r>
            <a:r>
              <a:rPr sz="2400" dirty="0">
                <a:solidFill>
                  <a:srgbClr val="5F5F5F"/>
                </a:solidFill>
                <a:latin typeface="Times New Roman"/>
                <a:cs typeface="Times New Roman"/>
              </a:rPr>
              <a:t>ч</a:t>
            </a:r>
            <a:r>
              <a:rPr sz="2400" spc="65" dirty="0">
                <a:solidFill>
                  <a:srgbClr val="5F5F5F"/>
                </a:solidFill>
                <a:latin typeface="Times New Roman"/>
                <a:cs typeface="Times New Roman"/>
              </a:rPr>
              <a:t>е</a:t>
            </a:r>
            <a:r>
              <a:rPr sz="2400" dirty="0">
                <a:solidFill>
                  <a:srgbClr val="5F5F5F"/>
                </a:solidFill>
                <a:latin typeface="Times New Roman"/>
                <a:cs typeface="Times New Roman"/>
              </a:rPr>
              <a:t>скими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10180" y="2510463"/>
            <a:ext cx="39814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42310" algn="l"/>
              </a:tabLst>
            </a:pPr>
            <a:r>
              <a:rPr sz="2400" dirty="0">
                <a:solidFill>
                  <a:srgbClr val="5F5F5F"/>
                </a:solidFill>
                <a:latin typeface="Times New Roman"/>
                <a:cs typeface="Times New Roman"/>
              </a:rPr>
              <a:t>сп</a:t>
            </a:r>
            <a:r>
              <a:rPr sz="2400" spc="60" dirty="0">
                <a:solidFill>
                  <a:srgbClr val="5F5F5F"/>
                </a:solidFill>
                <a:latin typeface="Times New Roman"/>
                <a:cs typeface="Times New Roman"/>
              </a:rPr>
              <a:t>о</a:t>
            </a:r>
            <a:r>
              <a:rPr sz="2400" dirty="0">
                <a:solidFill>
                  <a:srgbClr val="5F5F5F"/>
                </a:solidFill>
                <a:latin typeface="Times New Roman"/>
                <a:cs typeface="Times New Roman"/>
              </a:rPr>
              <a:t>с</a:t>
            </a:r>
            <a:r>
              <a:rPr sz="2400" spc="-10" dirty="0">
                <a:solidFill>
                  <a:srgbClr val="5F5F5F"/>
                </a:solidFill>
                <a:latin typeface="Times New Roman"/>
                <a:cs typeface="Times New Roman"/>
              </a:rPr>
              <a:t>о</a:t>
            </a:r>
            <a:r>
              <a:rPr sz="2400" dirty="0">
                <a:solidFill>
                  <a:srgbClr val="5F5F5F"/>
                </a:solidFill>
                <a:latin typeface="Times New Roman"/>
                <a:cs typeface="Times New Roman"/>
              </a:rPr>
              <a:t>бст</a:t>
            </a:r>
            <a:r>
              <a:rPr sz="2400" spc="-90" dirty="0">
                <a:solidFill>
                  <a:srgbClr val="5F5F5F"/>
                </a:solidFill>
                <a:latin typeface="Times New Roman"/>
                <a:cs typeface="Times New Roman"/>
              </a:rPr>
              <a:t>в</a:t>
            </a:r>
            <a:r>
              <a:rPr sz="2400" spc="20" dirty="0">
                <a:solidFill>
                  <a:srgbClr val="5F5F5F"/>
                </a:solidFill>
                <a:latin typeface="Times New Roman"/>
                <a:cs typeface="Times New Roman"/>
              </a:rPr>
              <a:t>у</a:t>
            </a:r>
            <a:r>
              <a:rPr sz="2400" spc="-5" dirty="0">
                <a:solidFill>
                  <a:srgbClr val="5F5F5F"/>
                </a:solidFill>
                <a:latin typeface="Times New Roman"/>
                <a:cs typeface="Times New Roman"/>
              </a:rPr>
              <a:t>ющим</a:t>
            </a:r>
            <a:r>
              <a:rPr sz="2400" dirty="0">
                <a:solidFill>
                  <a:srgbClr val="5F5F5F"/>
                </a:solidFill>
                <a:latin typeface="Times New Roman"/>
                <a:cs typeface="Times New Roman"/>
              </a:rPr>
              <a:t>и	б</a:t>
            </a:r>
            <a:r>
              <a:rPr sz="2400" spc="-35" dirty="0">
                <a:solidFill>
                  <a:srgbClr val="5F5F5F"/>
                </a:solidFill>
                <a:latin typeface="Times New Roman"/>
                <a:cs typeface="Times New Roman"/>
              </a:rPr>
              <a:t>о</a:t>
            </a:r>
            <a:r>
              <a:rPr sz="2400" spc="-5" dirty="0">
                <a:solidFill>
                  <a:srgbClr val="5F5F5F"/>
                </a:solidFill>
                <a:latin typeface="Times New Roman"/>
                <a:cs typeface="Times New Roman"/>
              </a:rPr>
              <a:t>лее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16635" y="2133295"/>
            <a:ext cx="2044064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5F5F5F"/>
                </a:solidFill>
                <a:latin typeface="Times New Roman"/>
                <a:cs typeface="Times New Roman"/>
              </a:rPr>
              <a:t>м</a:t>
            </a:r>
            <a:r>
              <a:rPr sz="2400" spc="5" dirty="0">
                <a:solidFill>
                  <a:srgbClr val="5F5F5F"/>
                </a:solidFill>
                <a:latin typeface="Times New Roman"/>
                <a:cs typeface="Times New Roman"/>
              </a:rPr>
              <a:t>е</a:t>
            </a:r>
            <a:r>
              <a:rPr sz="2400" spc="-45" dirty="0">
                <a:solidFill>
                  <a:srgbClr val="5F5F5F"/>
                </a:solidFill>
                <a:latin typeface="Times New Roman"/>
                <a:cs typeface="Times New Roman"/>
              </a:rPr>
              <a:t>т</a:t>
            </a:r>
            <a:r>
              <a:rPr sz="2400" spc="-75" dirty="0">
                <a:solidFill>
                  <a:srgbClr val="5F5F5F"/>
                </a:solidFill>
                <a:latin typeface="Times New Roman"/>
                <a:cs typeface="Times New Roman"/>
              </a:rPr>
              <a:t>о</a:t>
            </a:r>
            <a:r>
              <a:rPr sz="2400" dirty="0">
                <a:solidFill>
                  <a:srgbClr val="5F5F5F"/>
                </a:solidFill>
                <a:latin typeface="Times New Roman"/>
                <a:cs typeface="Times New Roman"/>
              </a:rPr>
              <a:t>дич</a:t>
            </a:r>
            <a:r>
              <a:rPr sz="2400" spc="65" dirty="0">
                <a:solidFill>
                  <a:srgbClr val="5F5F5F"/>
                </a:solidFill>
                <a:latin typeface="Times New Roman"/>
                <a:cs typeface="Times New Roman"/>
              </a:rPr>
              <a:t>е</a:t>
            </a:r>
            <a:r>
              <a:rPr sz="2400" dirty="0">
                <a:solidFill>
                  <a:srgbClr val="5F5F5F"/>
                </a:solidFill>
                <a:latin typeface="Times New Roman"/>
                <a:cs typeface="Times New Roman"/>
              </a:rPr>
              <a:t>скими  </a:t>
            </a:r>
            <a:r>
              <a:rPr sz="2400" spc="-10" dirty="0">
                <a:solidFill>
                  <a:srgbClr val="5F5F5F"/>
                </a:solidFill>
                <a:latin typeface="Times New Roman"/>
                <a:cs typeface="Times New Roman"/>
              </a:rPr>
              <a:t>средствами, </a:t>
            </a:r>
            <a:r>
              <a:rPr sz="2400" spc="-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5F5F5F"/>
                </a:solidFill>
                <a:latin typeface="Times New Roman"/>
                <a:cs typeface="Times New Roman"/>
              </a:rPr>
              <a:t>эффективной</a:t>
            </a:r>
            <a:endParaRPr sz="2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spc="-15" dirty="0">
                <a:solidFill>
                  <a:srgbClr val="5F5F5F"/>
                </a:solidFill>
                <a:latin typeface="Times New Roman"/>
                <a:cs typeface="Times New Roman"/>
              </a:rPr>
              <a:t>методической,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23285" y="2837928"/>
            <a:ext cx="209296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40665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5F5F5F"/>
                </a:solidFill>
                <a:latin typeface="Times New Roman"/>
                <a:cs typeface="Times New Roman"/>
              </a:rPr>
              <a:t>реализации </a:t>
            </a:r>
            <a:r>
              <a:rPr sz="2400" spc="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5F5F5F"/>
                </a:solidFill>
                <a:latin typeface="Times New Roman"/>
                <a:cs typeface="Times New Roman"/>
              </a:rPr>
              <a:t>в</a:t>
            </a:r>
            <a:r>
              <a:rPr sz="2400" spc="55" dirty="0">
                <a:solidFill>
                  <a:srgbClr val="5F5F5F"/>
                </a:solidFill>
                <a:latin typeface="Times New Roman"/>
                <a:cs typeface="Times New Roman"/>
              </a:rPr>
              <a:t>о</a:t>
            </a:r>
            <a:r>
              <a:rPr sz="2400" dirty="0">
                <a:solidFill>
                  <a:srgbClr val="5F5F5F"/>
                </a:solidFill>
                <a:latin typeface="Times New Roman"/>
                <a:cs typeface="Times New Roman"/>
              </a:rPr>
              <a:t>сп</a:t>
            </a:r>
            <a:r>
              <a:rPr sz="2400" spc="5" dirty="0">
                <a:solidFill>
                  <a:srgbClr val="5F5F5F"/>
                </a:solidFill>
                <a:latin typeface="Times New Roman"/>
                <a:cs typeface="Times New Roman"/>
              </a:rPr>
              <a:t>и</a:t>
            </a:r>
            <a:r>
              <a:rPr sz="2400" spc="15" dirty="0">
                <a:solidFill>
                  <a:srgbClr val="5F5F5F"/>
                </a:solidFill>
                <a:latin typeface="Times New Roman"/>
                <a:cs typeface="Times New Roman"/>
              </a:rPr>
              <a:t>т</a:t>
            </a:r>
            <a:r>
              <a:rPr sz="2400" spc="-60" dirty="0">
                <a:solidFill>
                  <a:srgbClr val="5F5F5F"/>
                </a:solidFill>
                <a:latin typeface="Times New Roman"/>
                <a:cs typeface="Times New Roman"/>
              </a:rPr>
              <a:t>а</a:t>
            </a:r>
            <a:r>
              <a:rPr sz="2400" dirty="0">
                <a:solidFill>
                  <a:srgbClr val="5F5F5F"/>
                </a:solidFill>
                <a:latin typeface="Times New Roman"/>
                <a:cs typeface="Times New Roman"/>
              </a:rPr>
              <a:t>тель</a:t>
            </a:r>
            <a:r>
              <a:rPr sz="2400" spc="-10" dirty="0">
                <a:solidFill>
                  <a:srgbClr val="5F5F5F"/>
                </a:solidFill>
                <a:latin typeface="Times New Roman"/>
                <a:cs typeface="Times New Roman"/>
              </a:rPr>
              <a:t>н</a:t>
            </a:r>
            <a:r>
              <a:rPr sz="2400" spc="5" dirty="0">
                <a:solidFill>
                  <a:srgbClr val="5F5F5F"/>
                </a:solidFill>
                <a:latin typeface="Times New Roman"/>
                <a:cs typeface="Times New Roman"/>
              </a:rPr>
              <a:t>о</a:t>
            </a:r>
            <a:r>
              <a:rPr sz="2400" dirty="0">
                <a:solidFill>
                  <a:srgbClr val="5F5F5F"/>
                </a:solidFill>
                <a:latin typeface="Times New Roman"/>
                <a:cs typeface="Times New Roman"/>
              </a:rPr>
              <a:t>й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51245" y="2804622"/>
            <a:ext cx="177165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9055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5F5F5F"/>
                </a:solidFill>
                <a:latin typeface="Times New Roman"/>
                <a:cs typeface="Times New Roman"/>
              </a:rPr>
              <a:t>програм</a:t>
            </a:r>
            <a:r>
              <a:rPr sz="2400" spc="5" dirty="0">
                <a:solidFill>
                  <a:srgbClr val="5F5F5F"/>
                </a:solidFill>
                <a:latin typeface="Times New Roman"/>
                <a:cs typeface="Times New Roman"/>
              </a:rPr>
              <a:t>м</a:t>
            </a:r>
            <a:r>
              <a:rPr sz="2400" spc="-5" dirty="0">
                <a:solidFill>
                  <a:srgbClr val="5F5F5F"/>
                </a:solidFill>
                <a:latin typeface="Times New Roman"/>
                <a:cs typeface="Times New Roman"/>
              </a:rPr>
              <a:t>н</a:t>
            </a:r>
            <a:r>
              <a:rPr sz="2400" spc="5" dirty="0">
                <a:solidFill>
                  <a:srgbClr val="5F5F5F"/>
                </a:solidFill>
                <a:latin typeface="Times New Roman"/>
                <a:cs typeface="Times New Roman"/>
              </a:rPr>
              <a:t>о</a:t>
            </a:r>
            <a:r>
              <a:rPr sz="2400" dirty="0">
                <a:solidFill>
                  <a:srgbClr val="5F5F5F"/>
                </a:solidFill>
                <a:latin typeface="Times New Roman"/>
                <a:cs typeface="Times New Roman"/>
              </a:rPr>
              <a:t>-  деятельн</a:t>
            </a:r>
            <a:r>
              <a:rPr sz="2400" spc="50" dirty="0">
                <a:solidFill>
                  <a:srgbClr val="5F5F5F"/>
                </a:solidFill>
                <a:latin typeface="Times New Roman"/>
                <a:cs typeface="Times New Roman"/>
              </a:rPr>
              <a:t>о</a:t>
            </a:r>
            <a:r>
              <a:rPr sz="2400" dirty="0">
                <a:solidFill>
                  <a:srgbClr val="5F5F5F"/>
                </a:solidFill>
                <a:latin typeface="Times New Roman"/>
                <a:cs typeface="Times New Roman"/>
              </a:rPr>
              <a:t>сти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16635" y="3577685"/>
            <a:ext cx="63239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5F5F5F"/>
                </a:solidFill>
                <a:latin typeface="Times New Roman"/>
                <a:cs typeface="Times New Roman"/>
              </a:rPr>
              <a:t>педагогических</a:t>
            </a:r>
            <a:r>
              <a:rPr sz="2400" spc="229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5F5F5F"/>
                </a:solidFill>
                <a:latin typeface="Times New Roman"/>
                <a:cs typeface="Times New Roman"/>
              </a:rPr>
              <a:t>работников.</a:t>
            </a:r>
            <a:r>
              <a:rPr sz="2400" spc="24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5F5F5F"/>
                </a:solidFill>
                <a:latin typeface="Times New Roman"/>
                <a:cs typeface="Times New Roman"/>
              </a:rPr>
              <a:t>Имеется</a:t>
            </a:r>
            <a:r>
              <a:rPr sz="2400" spc="23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5F5F5F"/>
                </a:solidFill>
                <a:latin typeface="Times New Roman"/>
                <a:cs typeface="Times New Roman"/>
              </a:rPr>
              <a:t>более</a:t>
            </a:r>
            <a:r>
              <a:rPr sz="2400" spc="23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5F5F5F"/>
                </a:solidFill>
                <a:latin typeface="Times New Roman"/>
                <a:cs typeface="Times New Roman"/>
              </a:rPr>
              <a:t>100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11719" y="3960072"/>
            <a:ext cx="27749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08455" algn="l"/>
              </a:tabLst>
            </a:pPr>
            <a:r>
              <a:rPr sz="2400" spc="-35" dirty="0">
                <a:solidFill>
                  <a:srgbClr val="5F5F5F"/>
                </a:solidFill>
                <a:latin typeface="Times New Roman"/>
                <a:cs typeface="Times New Roman"/>
              </a:rPr>
              <a:t>е</a:t>
            </a:r>
            <a:r>
              <a:rPr sz="2400" dirty="0">
                <a:solidFill>
                  <a:srgbClr val="5F5F5F"/>
                </a:solidFill>
                <a:latin typeface="Times New Roman"/>
                <a:cs typeface="Times New Roman"/>
              </a:rPr>
              <a:t>диниц	</a:t>
            </a:r>
            <a:r>
              <a:rPr sz="2400" spc="20" dirty="0">
                <a:solidFill>
                  <a:srgbClr val="5F5F5F"/>
                </a:solidFill>
                <a:latin typeface="Times New Roman"/>
                <a:cs typeface="Times New Roman"/>
              </a:rPr>
              <a:t>у</a:t>
            </a:r>
            <a:r>
              <a:rPr sz="2400" dirty="0">
                <a:solidFill>
                  <a:srgbClr val="5F5F5F"/>
                </a:solidFill>
                <a:latin typeface="Times New Roman"/>
                <a:cs typeface="Times New Roman"/>
              </a:rPr>
              <a:t>че</a:t>
            </a:r>
            <a:r>
              <a:rPr sz="2400" spc="5" dirty="0">
                <a:solidFill>
                  <a:srgbClr val="5F5F5F"/>
                </a:solidFill>
                <a:latin typeface="Times New Roman"/>
                <a:cs typeface="Times New Roman"/>
              </a:rPr>
              <a:t>б</a:t>
            </a:r>
            <a:r>
              <a:rPr sz="2400" spc="-15" dirty="0">
                <a:solidFill>
                  <a:srgbClr val="5F5F5F"/>
                </a:solidFill>
                <a:latin typeface="Times New Roman"/>
                <a:cs typeface="Times New Roman"/>
              </a:rPr>
              <a:t>н</a:t>
            </a:r>
            <a:r>
              <a:rPr sz="2400" dirty="0">
                <a:solidFill>
                  <a:srgbClr val="5F5F5F"/>
                </a:solidFill>
                <a:latin typeface="Times New Roman"/>
                <a:cs typeface="Times New Roman"/>
              </a:rPr>
              <a:t>ой,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772535" y="3974307"/>
            <a:ext cx="29190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5F5F5F"/>
                </a:solidFill>
                <a:latin typeface="Times New Roman"/>
                <a:cs typeface="Times New Roman"/>
              </a:rPr>
              <a:t>учебно-методической,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11719" y="4340017"/>
            <a:ext cx="43338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739390" algn="l"/>
              </a:tabLst>
            </a:pPr>
            <a:r>
              <a:rPr sz="2400" spc="-100" dirty="0">
                <a:solidFill>
                  <a:srgbClr val="5F5F5F"/>
                </a:solidFill>
                <a:latin typeface="Times New Roman"/>
                <a:cs typeface="Times New Roman"/>
              </a:rPr>
              <a:t>х</a:t>
            </a:r>
            <a:r>
              <a:rPr sz="2400" spc="-135" dirty="0">
                <a:solidFill>
                  <a:srgbClr val="5F5F5F"/>
                </a:solidFill>
                <a:latin typeface="Times New Roman"/>
                <a:cs typeface="Times New Roman"/>
              </a:rPr>
              <a:t>у</a:t>
            </a:r>
            <a:r>
              <a:rPr sz="2400" dirty="0">
                <a:solidFill>
                  <a:srgbClr val="5F5F5F"/>
                </a:solidFill>
                <a:latin typeface="Times New Roman"/>
                <a:cs typeface="Times New Roman"/>
              </a:rPr>
              <a:t>д</a:t>
            </a:r>
            <a:r>
              <a:rPr sz="2400" spc="-60" dirty="0">
                <a:solidFill>
                  <a:srgbClr val="5F5F5F"/>
                </a:solidFill>
                <a:latin typeface="Times New Roman"/>
                <a:cs typeface="Times New Roman"/>
              </a:rPr>
              <a:t>о</a:t>
            </a:r>
            <a:r>
              <a:rPr sz="2400" spc="-40" dirty="0">
                <a:solidFill>
                  <a:srgbClr val="5F5F5F"/>
                </a:solidFill>
                <a:latin typeface="Times New Roman"/>
                <a:cs typeface="Times New Roman"/>
              </a:rPr>
              <a:t>ж</a:t>
            </a:r>
            <a:r>
              <a:rPr sz="2400" spc="60" dirty="0">
                <a:solidFill>
                  <a:srgbClr val="5F5F5F"/>
                </a:solidFill>
                <a:latin typeface="Times New Roman"/>
                <a:cs typeface="Times New Roman"/>
              </a:rPr>
              <a:t>е</a:t>
            </a:r>
            <a:r>
              <a:rPr sz="2400" dirty="0">
                <a:solidFill>
                  <a:srgbClr val="5F5F5F"/>
                </a:solidFill>
                <a:latin typeface="Times New Roman"/>
                <a:cs typeface="Times New Roman"/>
              </a:rPr>
              <a:t>ст</a:t>
            </a:r>
            <a:r>
              <a:rPr sz="2400" spc="-20" dirty="0">
                <a:solidFill>
                  <a:srgbClr val="5F5F5F"/>
                </a:solidFill>
                <a:latin typeface="Times New Roman"/>
                <a:cs typeface="Times New Roman"/>
              </a:rPr>
              <a:t>в</a:t>
            </a:r>
            <a:r>
              <a:rPr sz="2400" dirty="0">
                <a:solidFill>
                  <a:srgbClr val="5F5F5F"/>
                </a:solidFill>
                <a:latin typeface="Times New Roman"/>
                <a:cs typeface="Times New Roman"/>
              </a:rPr>
              <a:t>енной	</a:t>
            </a:r>
            <a:r>
              <a:rPr sz="2400" spc="10" dirty="0">
                <a:solidFill>
                  <a:srgbClr val="5F5F5F"/>
                </a:solidFill>
                <a:latin typeface="Times New Roman"/>
                <a:cs typeface="Times New Roman"/>
              </a:rPr>
              <a:t>л</a:t>
            </a:r>
            <a:r>
              <a:rPr sz="2400" spc="-5" dirty="0">
                <a:solidFill>
                  <a:srgbClr val="5F5F5F"/>
                </a:solidFill>
                <a:latin typeface="Times New Roman"/>
                <a:cs typeface="Times New Roman"/>
              </a:rPr>
              <a:t>итер</a:t>
            </a:r>
            <a:r>
              <a:rPr sz="2400" spc="-65" dirty="0">
                <a:solidFill>
                  <a:srgbClr val="5F5F5F"/>
                </a:solidFill>
                <a:latin typeface="Times New Roman"/>
                <a:cs typeface="Times New Roman"/>
              </a:rPr>
              <a:t>а</a:t>
            </a:r>
            <a:r>
              <a:rPr sz="2400" spc="-45" dirty="0">
                <a:solidFill>
                  <a:srgbClr val="5F5F5F"/>
                </a:solidFill>
                <a:latin typeface="Times New Roman"/>
                <a:cs typeface="Times New Roman"/>
              </a:rPr>
              <a:t>т</a:t>
            </a:r>
            <a:r>
              <a:rPr sz="2400" spc="20" dirty="0">
                <a:solidFill>
                  <a:srgbClr val="5F5F5F"/>
                </a:solidFill>
                <a:latin typeface="Times New Roman"/>
                <a:cs typeface="Times New Roman"/>
              </a:rPr>
              <a:t>у</a:t>
            </a:r>
            <a:r>
              <a:rPr sz="2400" dirty="0">
                <a:solidFill>
                  <a:srgbClr val="5F5F5F"/>
                </a:solidFill>
                <a:latin typeface="Times New Roman"/>
                <a:cs typeface="Times New Roman"/>
              </a:rPr>
              <a:t>ры,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521450" y="4308949"/>
            <a:ext cx="14014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solidFill>
                  <a:srgbClr val="5F5F5F"/>
                </a:solidFill>
                <a:latin typeface="Times New Roman"/>
                <a:cs typeface="Times New Roman"/>
              </a:rPr>
              <a:t>наглядных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17270" y="4745412"/>
            <a:ext cx="632333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88745" algn="l"/>
                <a:tab pos="2120265" algn="l"/>
                <a:tab pos="4030345" algn="l"/>
              </a:tabLst>
            </a:pPr>
            <a:r>
              <a:rPr sz="2400" spc="5" dirty="0">
                <a:solidFill>
                  <a:srgbClr val="5F5F5F"/>
                </a:solidFill>
                <a:latin typeface="Times New Roman"/>
                <a:cs typeface="Times New Roman"/>
              </a:rPr>
              <a:t>пособий	</a:t>
            </a:r>
            <a:r>
              <a:rPr sz="2400" dirty="0">
                <a:solidFill>
                  <a:srgbClr val="5F5F5F"/>
                </a:solidFill>
                <a:latin typeface="Times New Roman"/>
                <a:cs typeface="Times New Roman"/>
              </a:rPr>
              <a:t>для	</a:t>
            </a:r>
            <a:r>
              <a:rPr sz="2400" spc="-5" dirty="0">
                <a:solidFill>
                  <a:srgbClr val="5F5F5F"/>
                </a:solidFill>
                <a:latin typeface="Times New Roman"/>
                <a:cs typeface="Times New Roman"/>
              </a:rPr>
              <a:t>обеспечения	</a:t>
            </a:r>
            <a:r>
              <a:rPr sz="2400" spc="-15" dirty="0">
                <a:solidFill>
                  <a:srgbClr val="5F5F5F"/>
                </a:solidFill>
                <a:latin typeface="Times New Roman"/>
                <a:cs typeface="Times New Roman"/>
              </a:rPr>
              <a:t>образовательного</a:t>
            </a:r>
            <a:endParaRPr sz="2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spc="5" dirty="0">
                <a:solidFill>
                  <a:srgbClr val="5F5F5F"/>
                </a:solidFill>
                <a:latin typeface="Times New Roman"/>
                <a:cs typeface="Times New Roman"/>
              </a:rPr>
              <a:t>процесса</a:t>
            </a:r>
            <a:r>
              <a:rPr sz="2400" spc="-3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5F5F5F"/>
                </a:solidFill>
                <a:latin typeface="Times New Roman"/>
                <a:cs typeface="Times New Roman"/>
              </a:rPr>
              <a:t>в</a:t>
            </a:r>
            <a:r>
              <a:rPr sz="2400" spc="-2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400" spc="-135" dirty="0">
                <a:solidFill>
                  <a:srgbClr val="5F5F5F"/>
                </a:solidFill>
                <a:latin typeface="Times New Roman"/>
                <a:cs typeface="Times New Roman"/>
              </a:rPr>
              <a:t>ДОУ.</a:t>
            </a: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95880" y="1608201"/>
            <a:ext cx="4808220" cy="3592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5F5F5F"/>
                </a:solidFill>
                <a:latin typeface="Times New Roman"/>
                <a:cs typeface="Times New Roman"/>
              </a:rPr>
              <a:t>Муниципальное </a:t>
            </a:r>
            <a:r>
              <a:rPr sz="1800" b="1" spc="-10" dirty="0">
                <a:solidFill>
                  <a:srgbClr val="5F5F5F"/>
                </a:solidFill>
                <a:latin typeface="Times New Roman"/>
                <a:cs typeface="Times New Roman"/>
              </a:rPr>
              <a:t>дошкольное образовательное </a:t>
            </a:r>
            <a:r>
              <a:rPr sz="1800" b="1" spc="-434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5F5F5F"/>
                </a:solidFill>
                <a:latin typeface="Times New Roman"/>
                <a:cs typeface="Times New Roman"/>
              </a:rPr>
              <a:t>учреждение</a:t>
            </a:r>
            <a:r>
              <a:rPr sz="1800" b="1" dirty="0">
                <a:solidFill>
                  <a:srgbClr val="5F5F5F"/>
                </a:solidFill>
                <a:latin typeface="Times New Roman"/>
                <a:cs typeface="Times New Roman"/>
              </a:rPr>
              <a:t> «Детский</a:t>
            </a:r>
            <a:r>
              <a:rPr sz="1800" b="1" spc="5" dirty="0">
                <a:solidFill>
                  <a:srgbClr val="5F5F5F"/>
                </a:solidFill>
                <a:latin typeface="Times New Roman"/>
                <a:cs typeface="Times New Roman"/>
              </a:rPr>
              <a:t> сад </a:t>
            </a:r>
            <a:r>
              <a:rPr sz="1800" b="1" dirty="0">
                <a:solidFill>
                  <a:srgbClr val="5F5F5F"/>
                </a:solidFill>
                <a:latin typeface="Times New Roman"/>
                <a:cs typeface="Times New Roman"/>
              </a:rPr>
              <a:t>№</a:t>
            </a:r>
            <a:r>
              <a:rPr sz="1800" b="1" spc="-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5F5F5F"/>
                </a:solidFill>
                <a:latin typeface="Times New Roman"/>
                <a:cs typeface="Times New Roman"/>
              </a:rPr>
              <a:t>23 </a:t>
            </a:r>
            <a:r>
              <a:rPr sz="1800" b="1" spc="-20" dirty="0">
                <a:solidFill>
                  <a:srgbClr val="5F5F5F"/>
                </a:solidFill>
                <a:latin typeface="Times New Roman"/>
                <a:cs typeface="Times New Roman"/>
              </a:rPr>
              <a:t>«Ромашка» </a:t>
            </a:r>
            <a:r>
              <a:rPr sz="1800" b="1" spc="-15" dirty="0">
                <a:solidFill>
                  <a:srgbClr val="5F5F5F"/>
                </a:solidFill>
                <a:latin typeface="Times New Roman"/>
                <a:cs typeface="Times New Roman"/>
              </a:rPr>
              <a:t> Тутаевского</a:t>
            </a:r>
            <a:r>
              <a:rPr sz="1800" b="1" spc="2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5F5F5F"/>
                </a:solidFill>
                <a:latin typeface="Times New Roman"/>
                <a:cs typeface="Times New Roman"/>
              </a:rPr>
              <a:t>муниципального</a:t>
            </a:r>
            <a:r>
              <a:rPr sz="1800" b="1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5F5F5F"/>
                </a:solidFill>
                <a:latin typeface="Times New Roman"/>
                <a:cs typeface="Times New Roman"/>
              </a:rPr>
              <a:t>района</a:t>
            </a:r>
            <a:endParaRPr sz="18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b="1" dirty="0">
                <a:solidFill>
                  <a:srgbClr val="5F5F5F"/>
                </a:solidFill>
                <a:latin typeface="Times New Roman"/>
                <a:cs typeface="Times New Roman"/>
              </a:rPr>
              <a:t>Адрес</a:t>
            </a:r>
            <a:r>
              <a:rPr sz="1800" b="1" spc="-1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800" b="1" spc="5" dirty="0">
                <a:solidFill>
                  <a:srgbClr val="5F5F5F"/>
                </a:solidFill>
                <a:latin typeface="Times New Roman"/>
                <a:cs typeface="Times New Roman"/>
              </a:rPr>
              <a:t>сайта </a:t>
            </a:r>
            <a:r>
              <a:rPr sz="1800" b="1" spc="-35" dirty="0">
                <a:solidFill>
                  <a:srgbClr val="5F5F5F"/>
                </a:solidFill>
                <a:latin typeface="Times New Roman"/>
                <a:cs typeface="Times New Roman"/>
              </a:rPr>
              <a:t>ДОУ</a:t>
            </a:r>
            <a:r>
              <a:rPr sz="1800" b="1" spc="-1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800" b="1" spc="-20" dirty="0">
                <a:solidFill>
                  <a:srgbClr val="5F5F5F"/>
                </a:solidFill>
                <a:latin typeface="Times New Roman"/>
                <a:cs typeface="Times New Roman"/>
              </a:rPr>
              <a:t>ds20-tmr.edu.yar.ru</a:t>
            </a:r>
            <a:endParaRPr sz="1800" dirty="0">
              <a:latin typeface="Times New Roman"/>
              <a:cs typeface="Times New Roman"/>
            </a:endParaRPr>
          </a:p>
          <a:p>
            <a:pPr marL="1160145" marR="695960" indent="-417830" algn="r">
              <a:lnSpc>
                <a:spcPct val="100000"/>
              </a:lnSpc>
            </a:pPr>
            <a:r>
              <a:rPr sz="1800" i="1" spc="-5" dirty="0">
                <a:solidFill>
                  <a:srgbClr val="663300"/>
                </a:solidFill>
                <a:latin typeface="Times New Roman"/>
                <a:cs typeface="Times New Roman"/>
              </a:rPr>
              <a:t>Юридический</a:t>
            </a:r>
            <a:r>
              <a:rPr sz="1800" i="1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1800" i="1" spc="-5" dirty="0">
                <a:solidFill>
                  <a:srgbClr val="663300"/>
                </a:solidFill>
                <a:latin typeface="Times New Roman"/>
                <a:cs typeface="Times New Roman"/>
              </a:rPr>
              <a:t>адрес учреждения: </a:t>
            </a:r>
            <a:r>
              <a:rPr sz="1800" i="1" spc="-434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F5F5F"/>
                </a:solidFill>
                <a:latin typeface="Times New Roman"/>
                <a:cs typeface="Times New Roman"/>
              </a:rPr>
              <a:t>152300,</a:t>
            </a:r>
            <a:r>
              <a:rPr sz="1800" spc="41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F5F5F"/>
                </a:solidFill>
                <a:latin typeface="Times New Roman"/>
                <a:cs typeface="Times New Roman"/>
              </a:rPr>
              <a:t>Ярославская</a:t>
            </a:r>
            <a:r>
              <a:rPr sz="1800" spc="-4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5F5F5F"/>
                </a:solidFill>
                <a:latin typeface="Times New Roman"/>
                <a:cs typeface="Times New Roman"/>
              </a:rPr>
              <a:t>область, </a:t>
            </a:r>
            <a:r>
              <a:rPr sz="1800" spc="-434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800" spc="-100" dirty="0">
                <a:solidFill>
                  <a:srgbClr val="5F5F5F"/>
                </a:solidFill>
                <a:latin typeface="Times New Roman"/>
                <a:cs typeface="Times New Roman"/>
              </a:rPr>
              <a:t>г.</a:t>
            </a:r>
            <a:r>
              <a:rPr sz="1800" spc="-1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5F5F5F"/>
                </a:solidFill>
                <a:latin typeface="Times New Roman"/>
                <a:cs typeface="Times New Roman"/>
              </a:rPr>
              <a:t>Тутаев</a:t>
            </a:r>
            <a:r>
              <a:rPr sz="1800" spc="-4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5F5F5F"/>
                </a:solidFill>
                <a:latin typeface="Times New Roman"/>
                <a:cs typeface="Times New Roman"/>
              </a:rPr>
              <a:t>ул.</a:t>
            </a:r>
            <a:r>
              <a:rPr sz="1800" spc="-3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5F5F5F"/>
                </a:solidFill>
                <a:latin typeface="Times New Roman"/>
                <a:cs typeface="Times New Roman"/>
              </a:rPr>
              <a:t>Дементьева,</a:t>
            </a:r>
            <a:r>
              <a:rPr sz="1800" spc="-1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F5F5F"/>
                </a:solidFill>
                <a:latin typeface="Times New Roman"/>
                <a:cs typeface="Times New Roman"/>
              </a:rPr>
              <a:t>10</a:t>
            </a:r>
            <a:endParaRPr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750" dirty="0">
              <a:latin typeface="Times New Roman"/>
              <a:cs typeface="Times New Roman"/>
            </a:endParaRPr>
          </a:p>
          <a:p>
            <a:pPr marL="989330">
              <a:lnSpc>
                <a:spcPct val="100000"/>
              </a:lnSpc>
            </a:pPr>
            <a:r>
              <a:rPr sz="1800" i="1" spc="-10" dirty="0">
                <a:solidFill>
                  <a:srgbClr val="663300"/>
                </a:solidFill>
                <a:latin typeface="Times New Roman"/>
                <a:cs typeface="Times New Roman"/>
              </a:rPr>
              <a:t>фактический</a:t>
            </a:r>
            <a:r>
              <a:rPr sz="1800" i="1" spc="-15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1800" i="1" spc="-5" dirty="0">
                <a:solidFill>
                  <a:srgbClr val="663300"/>
                </a:solidFill>
                <a:latin typeface="Times New Roman"/>
                <a:cs typeface="Times New Roman"/>
              </a:rPr>
              <a:t>адрес</a:t>
            </a:r>
            <a:r>
              <a:rPr sz="1800" i="1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1800" i="1" spc="-5" dirty="0">
                <a:solidFill>
                  <a:srgbClr val="663300"/>
                </a:solidFill>
                <a:latin typeface="Times New Roman"/>
                <a:cs typeface="Times New Roman"/>
              </a:rPr>
              <a:t>учреждения:</a:t>
            </a:r>
            <a:endParaRPr sz="1800" dirty="0">
              <a:latin typeface="Times New Roman"/>
              <a:cs typeface="Times New Roman"/>
            </a:endParaRPr>
          </a:p>
          <a:p>
            <a:pPr marL="1195070">
              <a:lnSpc>
                <a:spcPct val="100000"/>
              </a:lnSpc>
            </a:pPr>
            <a:r>
              <a:rPr sz="1800" spc="-10" dirty="0">
                <a:solidFill>
                  <a:srgbClr val="5F5F5F"/>
                </a:solidFill>
                <a:latin typeface="Times New Roman"/>
                <a:cs typeface="Times New Roman"/>
              </a:rPr>
              <a:t>здание</a:t>
            </a:r>
            <a:r>
              <a:rPr sz="1800" dirty="0">
                <a:solidFill>
                  <a:srgbClr val="5F5F5F"/>
                </a:solidFill>
                <a:latin typeface="Times New Roman"/>
                <a:cs typeface="Times New Roman"/>
              </a:rPr>
              <a:t> №</a:t>
            </a:r>
            <a:r>
              <a:rPr sz="1800" spc="-1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F5F5F"/>
                </a:solidFill>
                <a:latin typeface="Times New Roman"/>
                <a:cs typeface="Times New Roman"/>
              </a:rPr>
              <a:t>1</a:t>
            </a:r>
            <a:r>
              <a:rPr sz="1800" spc="-1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F5F5F"/>
                </a:solidFill>
                <a:latin typeface="Times New Roman"/>
                <a:cs typeface="Times New Roman"/>
              </a:rPr>
              <a:t>-</a:t>
            </a:r>
            <a:r>
              <a:rPr sz="1800" spc="-20" dirty="0">
                <a:solidFill>
                  <a:srgbClr val="5F5F5F"/>
                </a:solidFill>
                <a:latin typeface="Times New Roman"/>
                <a:cs typeface="Times New Roman"/>
              </a:rPr>
              <a:t> ул. </a:t>
            </a:r>
            <a:r>
              <a:rPr sz="1800" spc="-5" dirty="0">
                <a:solidFill>
                  <a:srgbClr val="5F5F5F"/>
                </a:solidFill>
                <a:latin typeface="Times New Roman"/>
                <a:cs typeface="Times New Roman"/>
              </a:rPr>
              <a:t>Дементьева,</a:t>
            </a:r>
            <a:r>
              <a:rPr sz="1800" spc="-3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F5F5F"/>
                </a:solidFill>
                <a:latin typeface="Times New Roman"/>
                <a:cs typeface="Times New Roman"/>
              </a:rPr>
              <a:t>10</a:t>
            </a:r>
            <a:endParaRPr sz="1800" dirty="0">
              <a:latin typeface="Times New Roman"/>
              <a:cs typeface="Times New Roman"/>
            </a:endParaRPr>
          </a:p>
          <a:p>
            <a:pPr marL="1708785" marR="204470" indent="-925830">
              <a:lnSpc>
                <a:spcPct val="100000"/>
              </a:lnSpc>
              <a:tabLst>
                <a:tab pos="3746500" algn="l"/>
              </a:tabLst>
            </a:pPr>
            <a:r>
              <a:rPr sz="1800" spc="-10" dirty="0">
                <a:solidFill>
                  <a:srgbClr val="5F5F5F"/>
                </a:solidFill>
                <a:latin typeface="Times New Roman"/>
                <a:cs typeface="Times New Roman"/>
              </a:rPr>
              <a:t>здание </a:t>
            </a:r>
            <a:r>
              <a:rPr sz="1800" dirty="0">
                <a:solidFill>
                  <a:srgbClr val="5F5F5F"/>
                </a:solidFill>
                <a:latin typeface="Times New Roman"/>
                <a:cs typeface="Times New Roman"/>
              </a:rPr>
              <a:t>№ 2 - </a:t>
            </a:r>
            <a:r>
              <a:rPr sz="1800" spc="-20" dirty="0">
                <a:solidFill>
                  <a:srgbClr val="5F5F5F"/>
                </a:solidFill>
                <a:latin typeface="Times New Roman"/>
                <a:cs typeface="Times New Roman"/>
              </a:rPr>
              <a:t>ул. </a:t>
            </a:r>
            <a:r>
              <a:rPr sz="1800" spc="-5" dirty="0">
                <a:solidFill>
                  <a:srgbClr val="5F5F5F"/>
                </a:solidFill>
                <a:latin typeface="Times New Roman"/>
                <a:cs typeface="Times New Roman"/>
              </a:rPr>
              <a:t>Моторостроителей, </a:t>
            </a:r>
            <a:r>
              <a:rPr sz="1800" dirty="0">
                <a:solidFill>
                  <a:srgbClr val="5F5F5F"/>
                </a:solidFill>
                <a:latin typeface="Times New Roman"/>
                <a:cs typeface="Times New Roman"/>
              </a:rPr>
              <a:t>60 </a:t>
            </a:r>
            <a:r>
              <a:rPr sz="1800" spc="-434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F5F5F"/>
                </a:solidFill>
                <a:latin typeface="Times New Roman"/>
                <a:cs typeface="Times New Roman"/>
              </a:rPr>
              <a:t>телефоны:</a:t>
            </a:r>
            <a:r>
              <a:rPr sz="1800" spc="-1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F5F5F"/>
                </a:solidFill>
                <a:latin typeface="Times New Roman"/>
                <a:cs typeface="Times New Roman"/>
              </a:rPr>
              <a:t>2-16-84;	</a:t>
            </a:r>
            <a:r>
              <a:rPr sz="1800" spc="-5" dirty="0">
                <a:solidFill>
                  <a:srgbClr val="5F5F5F"/>
                </a:solidFill>
                <a:latin typeface="Times New Roman"/>
                <a:cs typeface="Times New Roman"/>
              </a:rPr>
              <a:t>2-03-92</a:t>
            </a:r>
            <a:endParaRPr sz="1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95428"/>
            <a:ext cx="6581394" cy="4392492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0600" y="1447800"/>
            <a:ext cx="6103620" cy="4415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5F5F5F"/>
                </a:solidFill>
                <a:latin typeface="Times New Roman"/>
                <a:cs typeface="Times New Roman"/>
              </a:rPr>
              <a:t>В</a:t>
            </a:r>
            <a:r>
              <a:rPr sz="2400" spc="-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5F5F5F"/>
                </a:solidFill>
                <a:latin typeface="Times New Roman"/>
                <a:cs typeface="Times New Roman"/>
              </a:rPr>
              <a:t>ДОУ</a:t>
            </a:r>
            <a:r>
              <a:rPr sz="2400" spc="1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5F5F5F"/>
                </a:solidFill>
                <a:latin typeface="Times New Roman"/>
                <a:cs typeface="Times New Roman"/>
              </a:rPr>
              <a:t>создано</a:t>
            </a:r>
            <a:r>
              <a:rPr sz="2400" spc="-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5F5F5F"/>
                </a:solidFill>
                <a:latin typeface="Times New Roman"/>
                <a:cs typeface="Times New Roman"/>
              </a:rPr>
              <a:t>библиотечно-информационное</a:t>
            </a:r>
            <a:endParaRPr sz="2400" dirty="0">
              <a:latin typeface="Times New Roman"/>
              <a:cs typeface="Times New Roman"/>
            </a:endParaRPr>
          </a:p>
          <a:p>
            <a:pPr marL="678815" marR="670560" indent="-2540" algn="ctr">
              <a:lnSpc>
                <a:spcPct val="100000"/>
              </a:lnSpc>
            </a:pPr>
            <a:r>
              <a:rPr sz="2400" spc="-5" dirty="0">
                <a:solidFill>
                  <a:srgbClr val="5F5F5F"/>
                </a:solidFill>
                <a:latin typeface="Times New Roman"/>
                <a:cs typeface="Times New Roman"/>
              </a:rPr>
              <a:t>обеспечение.</a:t>
            </a:r>
            <a:r>
              <a:rPr sz="2400" spc="-2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5F5F5F"/>
                </a:solidFill>
                <a:latin typeface="Times New Roman"/>
                <a:cs typeface="Times New Roman"/>
              </a:rPr>
              <a:t>Составлены</a:t>
            </a:r>
            <a:r>
              <a:rPr sz="2400" spc="1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5F5F5F"/>
                </a:solidFill>
                <a:latin typeface="Times New Roman"/>
                <a:cs typeface="Times New Roman"/>
              </a:rPr>
              <a:t>каталоги </a:t>
            </a:r>
            <a:r>
              <a:rPr sz="2400" spc="-1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5F5F5F"/>
                </a:solidFill>
                <a:latin typeface="Times New Roman"/>
                <a:cs typeface="Times New Roman"/>
              </a:rPr>
              <a:t>библиотечного</a:t>
            </a:r>
            <a:r>
              <a:rPr sz="2400" spc="-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5F5F5F"/>
                </a:solidFill>
                <a:latin typeface="Times New Roman"/>
                <a:cs typeface="Times New Roman"/>
              </a:rPr>
              <a:t>фонда.</a:t>
            </a:r>
            <a:r>
              <a:rPr sz="2400" spc="-3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5F5F5F"/>
                </a:solidFill>
                <a:latin typeface="Times New Roman"/>
                <a:cs typeface="Times New Roman"/>
              </a:rPr>
              <a:t>Библиотечно-</a:t>
            </a:r>
            <a:endParaRPr sz="2400" dirty="0">
              <a:latin typeface="Times New Roman"/>
              <a:cs typeface="Times New Roman"/>
            </a:endParaRPr>
          </a:p>
          <a:p>
            <a:pPr marL="170815" marR="166370" indent="3810" algn="ctr">
              <a:lnSpc>
                <a:spcPct val="100000"/>
              </a:lnSpc>
            </a:pPr>
            <a:r>
              <a:rPr sz="2400" spc="-5" dirty="0">
                <a:solidFill>
                  <a:srgbClr val="5F5F5F"/>
                </a:solidFill>
                <a:latin typeface="Times New Roman"/>
                <a:cs typeface="Times New Roman"/>
              </a:rPr>
              <a:t>информационное обеспечение </a:t>
            </a:r>
            <a:r>
              <a:rPr sz="2400" dirty="0">
                <a:solidFill>
                  <a:srgbClr val="5F5F5F"/>
                </a:solidFill>
                <a:latin typeface="Times New Roman"/>
                <a:cs typeface="Times New Roman"/>
              </a:rPr>
              <a:t>в </a:t>
            </a:r>
            <a:r>
              <a:rPr sz="2400" dirty="0" smtClean="0">
                <a:solidFill>
                  <a:srgbClr val="5F5F5F"/>
                </a:solidFill>
                <a:latin typeface="Times New Roman"/>
                <a:cs typeface="Times New Roman"/>
              </a:rPr>
              <a:t>20</a:t>
            </a:r>
            <a:r>
              <a:rPr lang="ru-RU" sz="2400" dirty="0" smtClean="0">
                <a:solidFill>
                  <a:srgbClr val="5F5F5F"/>
                </a:solidFill>
                <a:latin typeface="Times New Roman"/>
                <a:cs typeface="Times New Roman"/>
              </a:rPr>
              <a:t>22</a:t>
            </a:r>
            <a:r>
              <a:rPr sz="2400" dirty="0" smtClean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5F5F5F"/>
                </a:solidFill>
                <a:latin typeface="Times New Roman"/>
                <a:cs typeface="Times New Roman"/>
              </a:rPr>
              <a:t>- </a:t>
            </a:r>
            <a:r>
              <a:rPr sz="2400" dirty="0" smtClean="0">
                <a:solidFill>
                  <a:srgbClr val="5F5F5F"/>
                </a:solidFill>
                <a:latin typeface="Times New Roman"/>
                <a:cs typeface="Times New Roman"/>
              </a:rPr>
              <a:t>202</a:t>
            </a:r>
            <a:r>
              <a:rPr lang="ru-RU" sz="2400" dirty="0" smtClean="0">
                <a:solidFill>
                  <a:srgbClr val="5F5F5F"/>
                </a:solidFill>
                <a:latin typeface="Times New Roman"/>
                <a:cs typeface="Times New Roman"/>
              </a:rPr>
              <a:t>3</a:t>
            </a:r>
            <a:r>
              <a:rPr sz="2400" dirty="0" smtClean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400" spc="-585" dirty="0" smtClean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5F5F5F"/>
                </a:solidFill>
                <a:latin typeface="Times New Roman"/>
                <a:cs typeface="Times New Roman"/>
              </a:rPr>
              <a:t>учебном</a:t>
            </a:r>
            <a:r>
              <a:rPr sz="2400" spc="-35" dirty="0">
                <a:solidFill>
                  <a:srgbClr val="5F5F5F"/>
                </a:solidFill>
                <a:latin typeface="Times New Roman"/>
                <a:cs typeface="Times New Roman"/>
              </a:rPr>
              <a:t> году</a:t>
            </a:r>
            <a:r>
              <a:rPr sz="2400" dirty="0">
                <a:solidFill>
                  <a:srgbClr val="5F5F5F"/>
                </a:solidFill>
                <a:latin typeface="Times New Roman"/>
                <a:cs typeface="Times New Roman"/>
              </a:rPr>
              <a:t> обновлялось</a:t>
            </a:r>
            <a:r>
              <a:rPr sz="2400" spc="-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5F5F5F"/>
                </a:solidFill>
                <a:latin typeface="Times New Roman"/>
                <a:cs typeface="Times New Roman"/>
              </a:rPr>
              <a:t>в</a:t>
            </a:r>
            <a:r>
              <a:rPr sz="2400" spc="-1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5F5F5F"/>
                </a:solidFill>
                <a:latin typeface="Times New Roman"/>
                <a:cs typeface="Times New Roman"/>
              </a:rPr>
              <a:t>соответствии</a:t>
            </a:r>
            <a:r>
              <a:rPr sz="2400" spc="2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5F5F5F"/>
                </a:solidFill>
                <a:latin typeface="Times New Roman"/>
                <a:cs typeface="Times New Roman"/>
              </a:rPr>
              <a:t>с </a:t>
            </a:r>
            <a:r>
              <a:rPr sz="2400" spc="-58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5F5F5F"/>
                </a:solidFill>
                <a:latin typeface="Times New Roman"/>
                <a:cs typeface="Times New Roman"/>
              </a:rPr>
              <a:t>актуальными</a:t>
            </a:r>
            <a:r>
              <a:rPr sz="2400" spc="-5" dirty="0">
                <a:solidFill>
                  <a:srgbClr val="5F5F5F"/>
                </a:solidFill>
                <a:latin typeface="Times New Roman"/>
                <a:cs typeface="Times New Roman"/>
              </a:rPr>
              <a:t> потребностями</a:t>
            </a:r>
            <a:r>
              <a:rPr sz="2400" spc="2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5F5F5F"/>
                </a:solidFill>
                <a:latin typeface="Times New Roman"/>
                <a:cs typeface="Times New Roman"/>
              </a:rPr>
              <a:t>участников </a:t>
            </a:r>
            <a:r>
              <a:rPr sz="2400" spc="-10" dirty="0">
                <a:solidFill>
                  <a:srgbClr val="5F5F5F"/>
                </a:solidFill>
                <a:latin typeface="Times New Roman"/>
                <a:cs typeface="Times New Roman"/>
              </a:rPr>
              <a:t> образовательных</a:t>
            </a:r>
            <a:r>
              <a:rPr sz="2400" spc="1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5F5F5F"/>
                </a:solidFill>
                <a:latin typeface="Times New Roman"/>
                <a:cs typeface="Times New Roman"/>
              </a:rPr>
              <a:t>отношений,</a:t>
            </a:r>
            <a:r>
              <a:rPr sz="240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5F5F5F"/>
                </a:solidFill>
                <a:latin typeface="Times New Roman"/>
                <a:cs typeface="Times New Roman"/>
              </a:rPr>
              <a:t>что</a:t>
            </a:r>
            <a:r>
              <a:rPr sz="2400" spc="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5F5F5F"/>
                </a:solidFill>
                <a:latin typeface="Times New Roman"/>
                <a:cs typeface="Times New Roman"/>
              </a:rPr>
              <a:t>позволило </a:t>
            </a:r>
            <a:r>
              <a:rPr sz="2400" spc="-58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5F5F5F"/>
                </a:solidFill>
                <a:latin typeface="Times New Roman"/>
                <a:cs typeface="Times New Roman"/>
              </a:rPr>
              <a:t>педагогам</a:t>
            </a:r>
            <a:r>
              <a:rPr sz="240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5F5F5F"/>
                </a:solidFill>
                <a:latin typeface="Times New Roman"/>
                <a:cs typeface="Times New Roman"/>
              </a:rPr>
              <a:t>эффективно</a:t>
            </a:r>
            <a:r>
              <a:rPr sz="2400" spc="-15" dirty="0">
                <a:solidFill>
                  <a:srgbClr val="5F5F5F"/>
                </a:solidFill>
                <a:latin typeface="Times New Roman"/>
                <a:cs typeface="Times New Roman"/>
              </a:rPr>
              <a:t> планировать </a:t>
            </a:r>
            <a:r>
              <a:rPr sz="2400" spc="-10" dirty="0">
                <a:solidFill>
                  <a:srgbClr val="5F5F5F"/>
                </a:solidFill>
                <a:latin typeface="Times New Roman"/>
                <a:cs typeface="Times New Roman"/>
              </a:rPr>
              <a:t> образовательную </a:t>
            </a:r>
            <a:r>
              <a:rPr sz="2400" dirty="0">
                <a:solidFill>
                  <a:srgbClr val="5F5F5F"/>
                </a:solidFill>
                <a:latin typeface="Times New Roman"/>
                <a:cs typeface="Times New Roman"/>
              </a:rPr>
              <a:t>деятельность, </a:t>
            </a:r>
            <a:r>
              <a:rPr sz="2400" spc="-15" dirty="0">
                <a:solidFill>
                  <a:srgbClr val="5F5F5F"/>
                </a:solidFill>
                <a:latin typeface="Times New Roman"/>
                <a:cs typeface="Times New Roman"/>
              </a:rPr>
              <a:t>создать </a:t>
            </a:r>
            <a:r>
              <a:rPr sz="2400" spc="-1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5F5F5F"/>
                </a:solidFill>
                <a:latin typeface="Times New Roman"/>
                <a:cs typeface="Times New Roman"/>
              </a:rPr>
              <a:t>тематическую</a:t>
            </a:r>
            <a:r>
              <a:rPr sz="2400" spc="-4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5F5F5F"/>
                </a:solidFill>
                <a:latin typeface="Times New Roman"/>
                <a:cs typeface="Times New Roman"/>
              </a:rPr>
              <a:t>электронную</a:t>
            </a:r>
            <a:r>
              <a:rPr sz="2400" spc="-2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5F5F5F"/>
                </a:solidFill>
                <a:latin typeface="Times New Roman"/>
                <a:cs typeface="Times New Roman"/>
              </a:rPr>
              <a:t>картотеку</a:t>
            </a:r>
            <a:r>
              <a:rPr sz="2400" spc="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5F5F5F"/>
                </a:solidFill>
                <a:latin typeface="Times New Roman"/>
                <a:cs typeface="Times New Roman"/>
              </a:rPr>
              <a:t>и</a:t>
            </a:r>
            <a:endParaRPr sz="2400" dirty="0">
              <a:latin typeface="Times New Roman"/>
              <a:cs typeface="Times New Roman"/>
            </a:endParaRPr>
          </a:p>
          <a:p>
            <a:pPr marL="389255" marR="382270" algn="ctr">
              <a:lnSpc>
                <a:spcPct val="100000"/>
              </a:lnSpc>
              <a:spcBef>
                <a:spcPts val="5"/>
              </a:spcBef>
            </a:pPr>
            <a:r>
              <a:rPr sz="2400" spc="-10" dirty="0">
                <a:solidFill>
                  <a:srgbClr val="5F5F5F"/>
                </a:solidFill>
                <a:latin typeface="Times New Roman"/>
                <a:cs typeface="Times New Roman"/>
              </a:rPr>
              <a:t>совершенствовать </a:t>
            </a:r>
            <a:r>
              <a:rPr sz="2400" spc="-5" dirty="0">
                <a:solidFill>
                  <a:srgbClr val="5F5F5F"/>
                </a:solidFill>
                <a:latin typeface="Times New Roman"/>
                <a:cs typeface="Times New Roman"/>
              </a:rPr>
              <a:t>свой </a:t>
            </a:r>
            <a:r>
              <a:rPr sz="2400" spc="-10" dirty="0">
                <a:solidFill>
                  <a:srgbClr val="5F5F5F"/>
                </a:solidFill>
                <a:latin typeface="Times New Roman"/>
                <a:cs typeface="Times New Roman"/>
              </a:rPr>
              <a:t>образовательный </a:t>
            </a:r>
            <a:r>
              <a:rPr sz="2400" spc="-58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5F5F5F"/>
                </a:solidFill>
                <a:latin typeface="Times New Roman"/>
                <a:cs typeface="Times New Roman"/>
              </a:rPr>
              <a:t>уровень.</a:t>
            </a: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8" t="8439" r="16672"/>
          <a:stretch/>
        </p:blipFill>
        <p:spPr>
          <a:xfrm>
            <a:off x="533400" y="1219200"/>
            <a:ext cx="6477000" cy="5048123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87" y="1219200"/>
            <a:ext cx="6404699" cy="427456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95400" y="457200"/>
            <a:ext cx="5040502" cy="5804281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6788" y="674065"/>
            <a:ext cx="580771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latin typeface="Times New Roman"/>
                <a:cs typeface="Times New Roman"/>
              </a:rPr>
              <a:t>Оценка</a:t>
            </a:r>
            <a:r>
              <a:rPr sz="3600" b="1" spc="-35" dirty="0">
                <a:latin typeface="Times New Roman"/>
                <a:cs typeface="Times New Roman"/>
              </a:rPr>
              <a:t> </a:t>
            </a:r>
            <a:r>
              <a:rPr sz="3600" b="1" spc="-5" dirty="0">
                <a:latin typeface="Times New Roman"/>
                <a:cs typeface="Times New Roman"/>
              </a:rPr>
              <a:t>состояния</a:t>
            </a:r>
            <a:r>
              <a:rPr sz="3600" b="1" spc="-15" dirty="0">
                <a:latin typeface="Times New Roman"/>
                <a:cs typeface="Times New Roman"/>
              </a:rPr>
              <a:t> </a:t>
            </a:r>
            <a:r>
              <a:rPr sz="3600" b="1" dirty="0">
                <a:latin typeface="Times New Roman"/>
                <a:cs typeface="Times New Roman"/>
              </a:rPr>
              <a:t>здоровья</a:t>
            </a:r>
            <a:endParaRPr sz="3600">
              <a:latin typeface="Times New Roman"/>
              <a:cs typeface="Times New Roman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3774707"/>
              </p:ext>
            </p:extLst>
          </p:nvPr>
        </p:nvGraphicFramePr>
        <p:xfrm>
          <a:off x="609600" y="1752600"/>
          <a:ext cx="7343772" cy="29794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055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65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3598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188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5188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5189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993140">
                <a:tc rowSpan="2">
                  <a:txBody>
                    <a:bodyPr/>
                    <a:lstStyle/>
                    <a:p>
                      <a:pPr marL="91440" marR="457834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Уч</a:t>
                      </a:r>
                      <a:r>
                        <a:rPr sz="1800" b="1" spc="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800" b="1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бн</a:t>
                      </a:r>
                      <a:r>
                        <a:rPr sz="1800" b="1" spc="-1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sz="1800" b="1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й </a:t>
                      </a:r>
                      <a:r>
                        <a:rPr sz="1800" b="1" spc="-5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го</a:t>
                      </a:r>
                      <a:r>
                        <a:rPr sz="1800" b="1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д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84B800"/>
                      </a:solidFill>
                      <a:prstDash val="solid"/>
                    </a:lnL>
                    <a:lnR w="28575">
                      <a:solidFill>
                        <a:srgbClr val="84B800"/>
                      </a:solidFill>
                      <a:prstDash val="solid"/>
                    </a:lnR>
                    <a:lnT w="12700">
                      <a:solidFill>
                        <a:srgbClr val="84B800"/>
                      </a:solidFill>
                      <a:prstDash val="solid"/>
                    </a:lnT>
                    <a:lnB w="28575">
                      <a:solidFill>
                        <a:srgbClr val="84B800"/>
                      </a:solidFill>
                      <a:prstDash val="solid"/>
                    </a:lnB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b="1" spc="-2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Группа</a:t>
                      </a:r>
                      <a:r>
                        <a:rPr sz="1800" b="1" spc="-1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здоровья</a:t>
                      </a:r>
                      <a:r>
                        <a:rPr sz="1800" b="1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(количество</a:t>
                      </a:r>
                      <a:r>
                        <a:rPr sz="1800" b="1" spc="-1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детей, </a:t>
                      </a:r>
                      <a:r>
                        <a:rPr sz="1800" b="1" spc="-1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%)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28575" cap="flat" cmpd="sng" algn="ctr">
                      <a:solidFill>
                        <a:srgbClr val="84B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84B800"/>
                      </a:solidFill>
                      <a:prstDash val="solid"/>
                    </a:lnR>
                    <a:lnT w="12700">
                      <a:solidFill>
                        <a:srgbClr val="84B800"/>
                      </a:solidFill>
                      <a:prstDash val="solid"/>
                    </a:lnT>
                    <a:lnB w="28575">
                      <a:solidFill>
                        <a:srgbClr val="84B8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931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8735" marB="0">
                    <a:lnL w="12700">
                      <a:solidFill>
                        <a:srgbClr val="84B800"/>
                      </a:solidFill>
                      <a:prstDash val="solid"/>
                    </a:lnL>
                    <a:lnR w="28575">
                      <a:solidFill>
                        <a:srgbClr val="84B800"/>
                      </a:solidFill>
                      <a:prstDash val="solid"/>
                    </a:lnR>
                    <a:lnT w="12700">
                      <a:solidFill>
                        <a:srgbClr val="84B800"/>
                      </a:solidFill>
                      <a:prstDash val="solid"/>
                    </a:lnT>
                    <a:lnB w="28575">
                      <a:solidFill>
                        <a:srgbClr val="84B8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1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Количество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детей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28575">
                      <a:solidFill>
                        <a:srgbClr val="84B800"/>
                      </a:solidFill>
                      <a:prstDash val="solid"/>
                    </a:lnL>
                    <a:lnR w="12700">
                      <a:solidFill>
                        <a:srgbClr val="84B800"/>
                      </a:solidFill>
                      <a:prstDash val="solid"/>
                    </a:lnR>
                    <a:lnT w="28575">
                      <a:solidFill>
                        <a:srgbClr val="84B800"/>
                      </a:solidFill>
                      <a:prstDash val="solid"/>
                    </a:lnT>
                    <a:lnB w="12700">
                      <a:solidFill>
                        <a:srgbClr val="84B800"/>
                      </a:solidFill>
                      <a:prstDash val="solid"/>
                    </a:lnB>
                    <a:solidFill>
                      <a:srgbClr val="E6F0CC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I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84B800"/>
                      </a:solidFill>
                      <a:prstDash val="solid"/>
                    </a:lnL>
                    <a:lnR w="12700">
                      <a:solidFill>
                        <a:srgbClr val="84B800"/>
                      </a:solidFill>
                      <a:prstDash val="solid"/>
                    </a:lnR>
                    <a:lnT w="28575">
                      <a:solidFill>
                        <a:srgbClr val="84B800"/>
                      </a:solidFill>
                      <a:prstDash val="solid"/>
                    </a:lnT>
                    <a:lnB w="12700">
                      <a:solidFill>
                        <a:srgbClr val="84B800"/>
                      </a:solidFill>
                      <a:prstDash val="solid"/>
                    </a:lnB>
                    <a:solidFill>
                      <a:srgbClr val="E6F0CC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II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84B800"/>
                      </a:solidFill>
                      <a:prstDash val="solid"/>
                    </a:lnL>
                    <a:lnR w="12700">
                      <a:solidFill>
                        <a:srgbClr val="84B800"/>
                      </a:solidFill>
                      <a:prstDash val="solid"/>
                    </a:lnR>
                    <a:lnT w="28575">
                      <a:solidFill>
                        <a:srgbClr val="84B800"/>
                      </a:solidFill>
                      <a:prstDash val="solid"/>
                    </a:lnT>
                    <a:lnB w="12700">
                      <a:solidFill>
                        <a:srgbClr val="84B800"/>
                      </a:solidFill>
                      <a:prstDash val="solid"/>
                    </a:lnB>
                    <a:solidFill>
                      <a:srgbClr val="E6F0CC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III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84B800"/>
                      </a:solidFill>
                      <a:prstDash val="solid"/>
                    </a:lnL>
                    <a:lnR w="12700">
                      <a:solidFill>
                        <a:srgbClr val="84B800"/>
                      </a:solidFill>
                      <a:prstDash val="solid"/>
                    </a:lnR>
                    <a:lnT w="28575">
                      <a:solidFill>
                        <a:srgbClr val="84B800"/>
                      </a:solidFill>
                      <a:prstDash val="solid"/>
                    </a:lnT>
                    <a:lnB w="12700">
                      <a:solidFill>
                        <a:srgbClr val="84B800"/>
                      </a:solidFill>
                      <a:prstDash val="solid"/>
                    </a:lnB>
                    <a:solidFill>
                      <a:srgbClr val="E6F0CC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IV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84B800"/>
                      </a:solidFill>
                      <a:prstDash val="solid"/>
                    </a:lnL>
                    <a:lnR w="12700">
                      <a:solidFill>
                        <a:srgbClr val="84B800"/>
                      </a:solidFill>
                      <a:prstDash val="solid"/>
                    </a:lnR>
                    <a:lnT w="28575">
                      <a:solidFill>
                        <a:srgbClr val="84B800"/>
                      </a:solidFill>
                      <a:prstDash val="solid"/>
                    </a:lnT>
                    <a:lnB w="12700">
                      <a:solidFill>
                        <a:srgbClr val="84B800"/>
                      </a:solidFill>
                      <a:prstDash val="solid"/>
                    </a:lnB>
                    <a:solidFill>
                      <a:srgbClr val="E6F0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931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 smtClean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lang="ru-RU" sz="1800" dirty="0" smtClean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22</a:t>
                      </a:r>
                      <a:r>
                        <a:rPr sz="1800" spc="-40" dirty="0" smtClean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1800" spc="-2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 smtClean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800" dirty="0" smtClean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84B800"/>
                      </a:solidFill>
                      <a:prstDash val="solid"/>
                    </a:lnL>
                    <a:lnR w="12700">
                      <a:solidFill>
                        <a:srgbClr val="84B800"/>
                      </a:solidFill>
                      <a:prstDash val="solid"/>
                    </a:lnR>
                    <a:lnT w="28575">
                      <a:solidFill>
                        <a:srgbClr val="84B800"/>
                      </a:solidFill>
                      <a:prstDash val="solid"/>
                    </a:lnT>
                    <a:lnB w="12700">
                      <a:solidFill>
                        <a:srgbClr val="84B8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800" spc="-10" dirty="0" smtClean="0">
                          <a:solidFill>
                            <a:srgbClr val="5F5F5F"/>
                          </a:solidFill>
                          <a:latin typeface="Microsoft Sans Serif"/>
                          <a:cs typeface="Microsoft Sans Serif"/>
                        </a:rPr>
                        <a:t>320</a:t>
                      </a:r>
                      <a:endParaRPr sz="18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84B800"/>
                      </a:solidFill>
                      <a:prstDash val="solid"/>
                    </a:lnL>
                    <a:lnR w="12700">
                      <a:solidFill>
                        <a:srgbClr val="84B800"/>
                      </a:solidFill>
                      <a:prstDash val="solid"/>
                    </a:lnR>
                    <a:lnT w="12700">
                      <a:solidFill>
                        <a:srgbClr val="84B800"/>
                      </a:solidFill>
                      <a:prstDash val="solid"/>
                    </a:lnT>
                    <a:lnB w="12700">
                      <a:solidFill>
                        <a:srgbClr val="84B8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dirty="0">
                          <a:solidFill>
                            <a:srgbClr val="5F5F5F"/>
                          </a:solidFill>
                          <a:latin typeface="Microsoft Sans Serif"/>
                          <a:cs typeface="Microsoft Sans Serif"/>
                        </a:rPr>
                        <a:t>2</a:t>
                      </a:r>
                      <a:endParaRPr sz="18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84B800"/>
                      </a:solidFill>
                      <a:prstDash val="solid"/>
                    </a:lnL>
                    <a:lnR w="12700">
                      <a:solidFill>
                        <a:srgbClr val="84B800"/>
                      </a:solidFill>
                      <a:prstDash val="solid"/>
                    </a:lnR>
                    <a:lnT w="12700">
                      <a:solidFill>
                        <a:srgbClr val="84B800"/>
                      </a:solidFill>
                      <a:prstDash val="solid"/>
                    </a:lnT>
                    <a:lnB w="12700">
                      <a:solidFill>
                        <a:srgbClr val="84B8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800" spc="-10" dirty="0" smtClean="0">
                          <a:solidFill>
                            <a:srgbClr val="5F5F5F"/>
                          </a:solidFill>
                          <a:latin typeface="Microsoft Sans Serif"/>
                          <a:cs typeface="Microsoft Sans Serif"/>
                        </a:rPr>
                        <a:t>304</a:t>
                      </a:r>
                      <a:endParaRPr sz="18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84B800"/>
                      </a:solidFill>
                      <a:prstDash val="solid"/>
                    </a:lnL>
                    <a:lnR w="12700">
                      <a:solidFill>
                        <a:srgbClr val="84B800"/>
                      </a:solidFill>
                      <a:prstDash val="solid"/>
                    </a:lnR>
                    <a:lnT w="12700">
                      <a:solidFill>
                        <a:srgbClr val="84B800"/>
                      </a:solidFill>
                      <a:prstDash val="solid"/>
                    </a:lnT>
                    <a:lnB w="12700">
                      <a:solidFill>
                        <a:srgbClr val="84B8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spc="-10" dirty="0">
                          <a:solidFill>
                            <a:srgbClr val="5F5F5F"/>
                          </a:solidFill>
                          <a:latin typeface="Microsoft Sans Serif"/>
                          <a:cs typeface="Microsoft Sans Serif"/>
                        </a:rPr>
                        <a:t>14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84B800"/>
                      </a:solidFill>
                      <a:prstDash val="solid"/>
                    </a:lnL>
                    <a:lnR w="12700">
                      <a:solidFill>
                        <a:srgbClr val="84B800"/>
                      </a:solidFill>
                      <a:prstDash val="solid"/>
                    </a:lnR>
                    <a:lnT w="12700">
                      <a:solidFill>
                        <a:srgbClr val="84B800"/>
                      </a:solidFill>
                      <a:prstDash val="solid"/>
                    </a:lnT>
                    <a:lnB w="12700">
                      <a:solidFill>
                        <a:srgbClr val="84B8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dirty="0">
                          <a:solidFill>
                            <a:srgbClr val="5F5F5F"/>
                          </a:solidFill>
                          <a:latin typeface="Microsoft Sans Serif"/>
                          <a:cs typeface="Microsoft Sans Serif"/>
                        </a:rPr>
                        <a:t>0</a:t>
                      </a:r>
                      <a:endParaRPr sz="18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84B800"/>
                      </a:solidFill>
                      <a:prstDash val="solid"/>
                    </a:lnL>
                    <a:lnR w="12700">
                      <a:solidFill>
                        <a:srgbClr val="84B800"/>
                      </a:solidFill>
                      <a:prstDash val="solid"/>
                    </a:lnR>
                    <a:lnT w="12700">
                      <a:solidFill>
                        <a:srgbClr val="84B800"/>
                      </a:solidFill>
                      <a:prstDash val="solid"/>
                    </a:lnT>
                    <a:lnB w="12700">
                      <a:solidFill>
                        <a:srgbClr val="84B8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02942" y="137541"/>
            <a:ext cx="43186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Перспективы</a:t>
            </a:r>
            <a:r>
              <a:rPr spc="10" dirty="0"/>
              <a:t> </a:t>
            </a:r>
            <a:r>
              <a:rPr spc="-5" dirty="0"/>
              <a:t>развития</a:t>
            </a:r>
            <a:r>
              <a:rPr spc="-10" dirty="0"/>
              <a:t> ДОУ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4854" y="1524000"/>
            <a:ext cx="6734809" cy="4137025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sz="1800" spc="-5" dirty="0">
                <a:solidFill>
                  <a:srgbClr val="5F5F5F"/>
                </a:solidFill>
                <a:latin typeface="Times New Roman"/>
                <a:cs typeface="Times New Roman"/>
              </a:rPr>
              <a:t>Формирование</a:t>
            </a:r>
            <a:r>
              <a:rPr sz="1800" spc="-10" dirty="0">
                <a:solidFill>
                  <a:srgbClr val="5F5F5F"/>
                </a:solidFill>
                <a:latin typeface="Times New Roman"/>
                <a:cs typeface="Times New Roman"/>
              </a:rPr>
              <a:t> положительного</a:t>
            </a:r>
            <a:r>
              <a:rPr sz="1800" spc="-2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5F5F5F"/>
                </a:solidFill>
                <a:latin typeface="Times New Roman"/>
                <a:cs typeface="Times New Roman"/>
              </a:rPr>
              <a:t>имиджа</a:t>
            </a:r>
            <a:r>
              <a:rPr sz="1800" spc="-2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5F5F5F"/>
                </a:solidFill>
                <a:latin typeface="Times New Roman"/>
                <a:cs typeface="Times New Roman"/>
              </a:rPr>
              <a:t>организации.</a:t>
            </a:r>
            <a:endParaRPr sz="1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z="1800" spc="-5" dirty="0">
                <a:solidFill>
                  <a:srgbClr val="5F5F5F"/>
                </a:solidFill>
                <a:latin typeface="Times New Roman"/>
                <a:cs typeface="Times New Roman"/>
              </a:rPr>
              <a:t>Активизация</a:t>
            </a:r>
            <a:r>
              <a:rPr sz="1800" dirty="0">
                <a:solidFill>
                  <a:srgbClr val="5F5F5F"/>
                </a:solidFill>
                <a:latin typeface="Times New Roman"/>
                <a:cs typeface="Times New Roman"/>
              </a:rPr>
              <a:t> и</a:t>
            </a:r>
            <a:r>
              <a:rPr sz="1800" spc="1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5F5F5F"/>
                </a:solidFill>
                <a:latin typeface="Times New Roman"/>
                <a:cs typeface="Times New Roman"/>
              </a:rPr>
              <a:t>обучение</a:t>
            </a:r>
            <a:r>
              <a:rPr sz="1800" spc="-2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5F5F5F"/>
                </a:solidFill>
                <a:latin typeface="Times New Roman"/>
                <a:cs typeface="Times New Roman"/>
              </a:rPr>
              <a:t>молодых</a:t>
            </a:r>
            <a:r>
              <a:rPr sz="180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5F5F5F"/>
                </a:solidFill>
                <a:latin typeface="Times New Roman"/>
                <a:cs typeface="Times New Roman"/>
              </a:rPr>
              <a:t>педагогов,</a:t>
            </a:r>
            <a:r>
              <a:rPr sz="1800" spc="-1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F5F5F"/>
                </a:solidFill>
                <a:latin typeface="Times New Roman"/>
                <a:cs typeface="Times New Roman"/>
              </a:rPr>
              <a:t>и</a:t>
            </a:r>
            <a:r>
              <a:rPr sz="1800" spc="2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5F5F5F"/>
                </a:solidFill>
                <a:latin typeface="Times New Roman"/>
                <a:cs typeface="Times New Roman"/>
              </a:rPr>
              <a:t>совершенствование</a:t>
            </a:r>
            <a:endParaRPr sz="1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800" spc="-5" dirty="0">
                <a:solidFill>
                  <a:srgbClr val="5F5F5F"/>
                </a:solidFill>
                <a:latin typeface="Times New Roman"/>
                <a:cs typeface="Times New Roman"/>
              </a:rPr>
              <a:t>работы</a:t>
            </a:r>
            <a:r>
              <a:rPr sz="1800" spc="-1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F5F5F"/>
                </a:solidFill>
                <a:latin typeface="Times New Roman"/>
                <a:cs typeface="Times New Roman"/>
              </a:rPr>
              <a:t>в</a:t>
            </a:r>
            <a:r>
              <a:rPr sz="1800" spc="-1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5F5F5F"/>
                </a:solidFill>
                <a:latin typeface="Times New Roman"/>
                <a:cs typeface="Times New Roman"/>
              </a:rPr>
              <a:t>проектной</a:t>
            </a:r>
            <a:r>
              <a:rPr sz="1800" spc="-2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F5F5F"/>
                </a:solidFill>
                <a:latin typeface="Times New Roman"/>
                <a:cs typeface="Times New Roman"/>
              </a:rPr>
              <a:t>деятельности.</a:t>
            </a:r>
            <a:endParaRPr sz="1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800" spc="-10" dirty="0">
                <a:solidFill>
                  <a:srgbClr val="5F5F5F"/>
                </a:solidFill>
                <a:latin typeface="Times New Roman"/>
                <a:cs typeface="Times New Roman"/>
              </a:rPr>
              <a:t>Планирование</a:t>
            </a:r>
            <a:r>
              <a:rPr sz="1800" spc="1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5F5F5F"/>
                </a:solidFill>
                <a:latin typeface="Times New Roman"/>
                <a:cs typeface="Times New Roman"/>
              </a:rPr>
              <a:t>образовательной</a:t>
            </a:r>
            <a:r>
              <a:rPr sz="1800" spc="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F5F5F"/>
                </a:solidFill>
                <a:latin typeface="Times New Roman"/>
                <a:cs typeface="Times New Roman"/>
              </a:rPr>
              <a:t>деятельности</a:t>
            </a:r>
            <a:r>
              <a:rPr sz="1800" spc="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F5F5F"/>
                </a:solidFill>
                <a:latin typeface="Times New Roman"/>
                <a:cs typeface="Times New Roman"/>
              </a:rPr>
              <a:t>с</a:t>
            </a:r>
            <a:r>
              <a:rPr sz="1800" spc="1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5F5F5F"/>
                </a:solidFill>
                <a:latin typeface="Times New Roman"/>
                <a:cs typeface="Times New Roman"/>
              </a:rPr>
              <a:t>учетом</a:t>
            </a:r>
            <a:r>
              <a:rPr sz="1800" spc="-1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5F5F5F"/>
                </a:solidFill>
                <a:latin typeface="Times New Roman"/>
                <a:cs typeface="Times New Roman"/>
              </a:rPr>
              <a:t>кадровых</a:t>
            </a:r>
            <a:endParaRPr sz="1800" dirty="0">
              <a:latin typeface="Times New Roman"/>
              <a:cs typeface="Times New Roman"/>
            </a:endParaRPr>
          </a:p>
          <a:p>
            <a:pPr marL="12700" marR="1121410">
              <a:lnSpc>
                <a:spcPct val="106700"/>
              </a:lnSpc>
              <a:spcBef>
                <a:spcPts val="15"/>
              </a:spcBef>
            </a:pPr>
            <a:r>
              <a:rPr sz="1800" spc="-10" dirty="0">
                <a:solidFill>
                  <a:srgbClr val="5F5F5F"/>
                </a:solidFill>
                <a:latin typeface="Times New Roman"/>
                <a:cs typeface="Times New Roman"/>
              </a:rPr>
              <a:t>изменений</a:t>
            </a:r>
            <a:r>
              <a:rPr sz="1800" dirty="0">
                <a:solidFill>
                  <a:srgbClr val="5F5F5F"/>
                </a:solidFill>
                <a:latin typeface="Times New Roman"/>
                <a:cs typeface="Times New Roman"/>
              </a:rPr>
              <a:t> и</a:t>
            </a:r>
            <a:r>
              <a:rPr sz="1800" spc="1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F5F5F"/>
                </a:solidFill>
                <a:latin typeface="Times New Roman"/>
                <a:cs typeface="Times New Roman"/>
              </a:rPr>
              <a:t>перестановок</a:t>
            </a:r>
            <a:r>
              <a:rPr sz="1800" spc="-2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5F5F5F"/>
                </a:solidFill>
                <a:latin typeface="Times New Roman"/>
                <a:cs typeface="Times New Roman"/>
              </a:rPr>
              <a:t>на</a:t>
            </a:r>
            <a:r>
              <a:rPr sz="1800" spc="1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800" spc="5" dirty="0">
                <a:solidFill>
                  <a:srgbClr val="5F5F5F"/>
                </a:solidFill>
                <a:latin typeface="Times New Roman"/>
                <a:cs typeface="Times New Roman"/>
              </a:rPr>
              <a:t>основе</a:t>
            </a:r>
            <a:r>
              <a:rPr sz="1800" spc="-1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5F5F5F"/>
                </a:solidFill>
                <a:latin typeface="Times New Roman"/>
                <a:cs typeface="Times New Roman"/>
              </a:rPr>
              <a:t>плана</a:t>
            </a:r>
            <a:r>
              <a:rPr sz="1800" spc="1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F5F5F"/>
                </a:solidFill>
                <a:latin typeface="Times New Roman"/>
                <a:cs typeface="Times New Roman"/>
              </a:rPr>
              <a:t>деятельности </a:t>
            </a:r>
            <a:r>
              <a:rPr sz="1800" spc="-434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5F5F5F"/>
                </a:solidFill>
                <a:latin typeface="Times New Roman"/>
                <a:cs typeface="Times New Roman"/>
              </a:rPr>
              <a:t>учреждения</a:t>
            </a:r>
            <a:r>
              <a:rPr sz="1800" spc="-4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5F5F5F"/>
                </a:solidFill>
                <a:latin typeface="Times New Roman"/>
                <a:cs typeface="Times New Roman"/>
              </a:rPr>
              <a:t>на</a:t>
            </a:r>
            <a:r>
              <a:rPr sz="1800" dirty="0">
                <a:solidFill>
                  <a:srgbClr val="5F5F5F"/>
                </a:solidFill>
                <a:latin typeface="Times New Roman"/>
                <a:cs typeface="Times New Roman"/>
              </a:rPr>
              <a:t> учебный</a:t>
            </a:r>
            <a:r>
              <a:rPr sz="1800" spc="-35" dirty="0">
                <a:solidFill>
                  <a:srgbClr val="5F5F5F"/>
                </a:solidFill>
                <a:latin typeface="Times New Roman"/>
                <a:cs typeface="Times New Roman"/>
              </a:rPr>
              <a:t> год</a:t>
            </a:r>
            <a:endParaRPr sz="1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z="1800" dirty="0">
                <a:solidFill>
                  <a:srgbClr val="5F5F5F"/>
                </a:solidFill>
                <a:latin typeface="Times New Roman"/>
                <a:cs typeface="Times New Roman"/>
              </a:rPr>
              <a:t>Своевременная</a:t>
            </a:r>
            <a:r>
              <a:rPr sz="1800" spc="-2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F5F5F"/>
                </a:solidFill>
                <a:latin typeface="Times New Roman"/>
                <a:cs typeface="Times New Roman"/>
              </a:rPr>
              <a:t>адаптация</a:t>
            </a:r>
            <a:r>
              <a:rPr sz="1800" spc="-3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F5F5F"/>
                </a:solidFill>
                <a:latin typeface="Times New Roman"/>
                <a:cs typeface="Times New Roman"/>
              </a:rPr>
              <a:t>системы</a:t>
            </a:r>
            <a:r>
              <a:rPr sz="1800" spc="-2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5F5F5F"/>
                </a:solidFill>
                <a:latin typeface="Times New Roman"/>
                <a:cs typeface="Times New Roman"/>
              </a:rPr>
              <a:t>управления</a:t>
            </a:r>
            <a:r>
              <a:rPr sz="1800" spc="-4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F5F5F"/>
                </a:solidFill>
                <a:latin typeface="Times New Roman"/>
                <a:cs typeface="Times New Roman"/>
              </a:rPr>
              <a:t>к</a:t>
            </a:r>
            <a:r>
              <a:rPr sz="1800" spc="-5" dirty="0">
                <a:solidFill>
                  <a:srgbClr val="5F5F5F"/>
                </a:solidFill>
                <a:latin typeface="Times New Roman"/>
                <a:cs typeface="Times New Roman"/>
              </a:rPr>
              <a:t> изменениям</a:t>
            </a:r>
            <a:endParaRPr sz="1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800" spc="-5" dirty="0">
                <a:solidFill>
                  <a:srgbClr val="5F5F5F"/>
                </a:solidFill>
                <a:latin typeface="Times New Roman"/>
                <a:cs typeface="Times New Roman"/>
              </a:rPr>
              <a:t>внешней</a:t>
            </a:r>
            <a:r>
              <a:rPr sz="1800" spc="-2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5F5F5F"/>
                </a:solidFill>
                <a:latin typeface="Times New Roman"/>
                <a:cs typeface="Times New Roman"/>
              </a:rPr>
              <a:t>среды</a:t>
            </a:r>
            <a:r>
              <a:rPr sz="1800" spc="-1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F5F5F"/>
                </a:solidFill>
                <a:latin typeface="Times New Roman"/>
                <a:cs typeface="Times New Roman"/>
              </a:rPr>
              <a:t>и</a:t>
            </a:r>
            <a:r>
              <a:rPr sz="1800" spc="-1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5F5F5F"/>
                </a:solidFill>
                <a:latin typeface="Times New Roman"/>
                <a:cs typeface="Times New Roman"/>
              </a:rPr>
              <a:t>улучшению</a:t>
            </a:r>
            <a:r>
              <a:rPr sz="1800" spc="-2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5F5F5F"/>
                </a:solidFill>
                <a:latin typeface="Times New Roman"/>
                <a:cs typeface="Times New Roman"/>
              </a:rPr>
              <a:t>качества</a:t>
            </a:r>
            <a:r>
              <a:rPr sz="1800" spc="-3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5F5F5F"/>
                </a:solidFill>
                <a:latin typeface="Times New Roman"/>
                <a:cs typeface="Times New Roman"/>
              </a:rPr>
              <a:t>образования.</a:t>
            </a:r>
            <a:endParaRPr sz="1800" dirty="0">
              <a:latin typeface="Times New Roman"/>
              <a:cs typeface="Times New Roman"/>
            </a:endParaRPr>
          </a:p>
          <a:p>
            <a:pPr marL="68580" marR="350520" indent="-56515">
              <a:lnSpc>
                <a:spcPts val="2320"/>
              </a:lnSpc>
              <a:spcBef>
                <a:spcPts val="85"/>
              </a:spcBef>
            </a:pPr>
            <a:r>
              <a:rPr sz="1800" spc="-5" dirty="0">
                <a:solidFill>
                  <a:srgbClr val="5F5F5F"/>
                </a:solidFill>
                <a:latin typeface="Times New Roman"/>
                <a:cs typeface="Times New Roman"/>
              </a:rPr>
              <a:t>Обогащение развивающей</a:t>
            </a:r>
            <a:r>
              <a:rPr sz="1800" spc="1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5F5F5F"/>
                </a:solidFill>
                <a:latin typeface="Times New Roman"/>
                <a:cs typeface="Times New Roman"/>
              </a:rPr>
              <a:t>предметно </a:t>
            </a:r>
            <a:r>
              <a:rPr sz="1800" dirty="0">
                <a:solidFill>
                  <a:srgbClr val="5F5F5F"/>
                </a:solidFill>
                <a:latin typeface="Times New Roman"/>
                <a:cs typeface="Times New Roman"/>
              </a:rPr>
              <a:t>-</a:t>
            </a:r>
            <a:r>
              <a:rPr sz="1800" spc="2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F5F5F"/>
                </a:solidFill>
                <a:latin typeface="Times New Roman"/>
                <a:cs typeface="Times New Roman"/>
              </a:rPr>
              <a:t>пространственной</a:t>
            </a:r>
            <a:r>
              <a:rPr sz="1800" spc="-1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5F5F5F"/>
                </a:solidFill>
                <a:latin typeface="Times New Roman"/>
                <a:cs typeface="Times New Roman"/>
              </a:rPr>
              <a:t>среды; </a:t>
            </a:r>
            <a:r>
              <a:rPr sz="1800" spc="-434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5F5F5F"/>
                </a:solidFill>
                <a:latin typeface="Times New Roman"/>
                <a:cs typeface="Times New Roman"/>
              </a:rPr>
              <a:t>Внедрение</a:t>
            </a:r>
            <a:r>
              <a:rPr sz="1800" dirty="0">
                <a:solidFill>
                  <a:srgbClr val="5F5F5F"/>
                </a:solidFill>
                <a:latin typeface="Times New Roman"/>
                <a:cs typeface="Times New Roman"/>
              </a:rPr>
              <a:t> дистанционных</a:t>
            </a:r>
            <a:r>
              <a:rPr sz="1800" spc="-10" dirty="0">
                <a:solidFill>
                  <a:srgbClr val="5F5F5F"/>
                </a:solidFill>
                <a:latin typeface="Times New Roman"/>
                <a:cs typeface="Times New Roman"/>
              </a:rPr>
              <a:t> форм</a:t>
            </a:r>
            <a:r>
              <a:rPr sz="1800" spc="-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5F5F5F"/>
                </a:solidFill>
                <a:latin typeface="Times New Roman"/>
                <a:cs typeface="Times New Roman"/>
              </a:rPr>
              <a:t>обучения.</a:t>
            </a:r>
            <a:endParaRPr sz="1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800" spc="-10" dirty="0">
                <a:solidFill>
                  <a:srgbClr val="5F5F5F"/>
                </a:solidFill>
                <a:latin typeface="Times New Roman"/>
                <a:cs typeface="Times New Roman"/>
              </a:rPr>
              <a:t>Создание</a:t>
            </a:r>
            <a:r>
              <a:rPr sz="1800" spc="1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F5F5F"/>
                </a:solidFill>
                <a:latin typeface="Times New Roman"/>
                <a:cs typeface="Times New Roman"/>
              </a:rPr>
              <a:t>условий</a:t>
            </a:r>
            <a:r>
              <a:rPr sz="1800" spc="-2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F5F5F"/>
                </a:solidFill>
                <a:latin typeface="Times New Roman"/>
                <a:cs typeface="Times New Roman"/>
              </a:rPr>
              <a:t>для</a:t>
            </a:r>
            <a:r>
              <a:rPr sz="1800" spc="1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F5F5F"/>
                </a:solidFill>
                <a:latin typeface="Times New Roman"/>
                <a:cs typeface="Times New Roman"/>
              </a:rPr>
              <a:t>реализации</a:t>
            </a:r>
            <a:r>
              <a:rPr sz="1800" spc="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F5F5F"/>
                </a:solidFill>
                <a:latin typeface="Times New Roman"/>
                <a:cs typeface="Times New Roman"/>
              </a:rPr>
              <a:t>современных</a:t>
            </a:r>
            <a:r>
              <a:rPr sz="1800" spc="-10" dirty="0">
                <a:solidFill>
                  <a:srgbClr val="5F5F5F"/>
                </a:solidFill>
                <a:latin typeface="Times New Roman"/>
                <a:cs typeface="Times New Roman"/>
              </a:rPr>
              <a:t> образовательных</a:t>
            </a:r>
            <a:endParaRPr sz="1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800" spc="-5" dirty="0">
                <a:solidFill>
                  <a:srgbClr val="5F5F5F"/>
                </a:solidFill>
                <a:latin typeface="Times New Roman"/>
                <a:cs typeface="Times New Roman"/>
              </a:rPr>
              <a:t>технологий;</a:t>
            </a:r>
            <a:endParaRPr sz="1800" dirty="0">
              <a:latin typeface="Times New Roman"/>
              <a:cs typeface="Times New Roman"/>
            </a:endParaRPr>
          </a:p>
          <a:p>
            <a:pPr marL="12700" marR="5080">
              <a:lnSpc>
                <a:spcPts val="2320"/>
              </a:lnSpc>
              <a:spcBef>
                <a:spcPts val="80"/>
              </a:spcBef>
            </a:pPr>
            <a:r>
              <a:rPr sz="1800" spc="-10" dirty="0">
                <a:solidFill>
                  <a:srgbClr val="5F5F5F"/>
                </a:solidFill>
                <a:latin typeface="Times New Roman"/>
                <a:cs typeface="Times New Roman"/>
              </a:rPr>
              <a:t>Содействие</a:t>
            </a:r>
            <a:r>
              <a:rPr sz="1800" spc="-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F5F5F"/>
                </a:solidFill>
                <a:latin typeface="Times New Roman"/>
                <a:cs typeface="Times New Roman"/>
              </a:rPr>
              <a:t>развитию</a:t>
            </a:r>
            <a:r>
              <a:rPr sz="1800" spc="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5F5F5F"/>
                </a:solidFill>
                <a:latin typeface="Times New Roman"/>
                <a:cs typeface="Times New Roman"/>
              </a:rPr>
              <a:t>игровой </a:t>
            </a:r>
            <a:r>
              <a:rPr sz="1800" dirty="0">
                <a:solidFill>
                  <a:srgbClr val="5F5F5F"/>
                </a:solidFill>
                <a:latin typeface="Times New Roman"/>
                <a:cs typeface="Times New Roman"/>
              </a:rPr>
              <a:t>деятельности детей,</a:t>
            </a:r>
            <a:r>
              <a:rPr sz="1800" spc="-5" dirty="0">
                <a:solidFill>
                  <a:srgbClr val="5F5F5F"/>
                </a:solidFill>
                <a:latin typeface="Times New Roman"/>
                <a:cs typeface="Times New Roman"/>
              </a:rPr>
              <a:t> способствующей </a:t>
            </a:r>
            <a:r>
              <a:rPr sz="1800" spc="-434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5F5F5F"/>
                </a:solidFill>
                <a:latin typeface="Times New Roman"/>
                <a:cs typeface="Times New Roman"/>
              </a:rPr>
              <a:t>формированию </a:t>
            </a:r>
            <a:r>
              <a:rPr sz="1800" dirty="0">
                <a:solidFill>
                  <a:srgbClr val="5F5F5F"/>
                </a:solidFill>
                <a:latin typeface="Times New Roman"/>
                <a:cs typeface="Times New Roman"/>
              </a:rPr>
              <a:t>и</a:t>
            </a:r>
            <a:r>
              <a:rPr sz="1800" spc="-1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5F5F5F"/>
                </a:solidFill>
                <a:latin typeface="Times New Roman"/>
                <a:cs typeface="Times New Roman"/>
              </a:rPr>
              <a:t>закреплению</a:t>
            </a:r>
            <a:r>
              <a:rPr sz="180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800" spc="5" dirty="0">
                <a:solidFill>
                  <a:srgbClr val="5F5F5F"/>
                </a:solidFill>
                <a:latin typeface="Times New Roman"/>
                <a:cs typeface="Times New Roman"/>
              </a:rPr>
              <a:t>основных</a:t>
            </a:r>
            <a:r>
              <a:rPr sz="1800" spc="-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F5F5F"/>
                </a:solidFill>
                <a:latin typeface="Times New Roman"/>
                <a:cs typeface="Times New Roman"/>
              </a:rPr>
              <a:t>психических</a:t>
            </a:r>
            <a:r>
              <a:rPr sz="1800" spc="-1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5F5F5F"/>
                </a:solidFill>
                <a:latin typeface="Times New Roman"/>
                <a:cs typeface="Times New Roman"/>
              </a:rPr>
              <a:t>функций.</a:t>
            </a:r>
            <a:endParaRPr sz="1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765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Перспективы</a:t>
            </a:r>
            <a:r>
              <a:rPr spc="10" dirty="0"/>
              <a:t> </a:t>
            </a:r>
            <a:r>
              <a:rPr spc="-5" dirty="0"/>
              <a:t>развития</a:t>
            </a:r>
            <a:r>
              <a:rPr spc="-10" dirty="0"/>
              <a:t> ДОУ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21889" y="1600200"/>
            <a:ext cx="6757670" cy="4137025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sz="1800" spc="-5" dirty="0">
                <a:solidFill>
                  <a:srgbClr val="5F5F5F"/>
                </a:solidFill>
                <a:latin typeface="Times New Roman"/>
                <a:cs typeface="Times New Roman"/>
              </a:rPr>
              <a:t>Повышение</a:t>
            </a:r>
            <a:r>
              <a:rPr sz="1800" dirty="0">
                <a:solidFill>
                  <a:srgbClr val="5F5F5F"/>
                </a:solidFill>
                <a:latin typeface="Times New Roman"/>
                <a:cs typeface="Times New Roman"/>
              </a:rPr>
              <a:t> уровня</a:t>
            </a:r>
            <a:r>
              <a:rPr sz="1800" spc="-3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5F5F5F"/>
                </a:solidFill>
                <a:latin typeface="Times New Roman"/>
                <a:cs typeface="Times New Roman"/>
              </a:rPr>
              <a:t>образования</a:t>
            </a:r>
            <a:r>
              <a:rPr sz="1800" spc="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5F5F5F"/>
                </a:solidFill>
                <a:latin typeface="Times New Roman"/>
                <a:cs typeface="Times New Roman"/>
              </a:rPr>
              <a:t>педагогических</a:t>
            </a:r>
            <a:r>
              <a:rPr sz="1800" spc="-1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5F5F5F"/>
                </a:solidFill>
                <a:latin typeface="Times New Roman"/>
                <a:cs typeface="Times New Roman"/>
              </a:rPr>
              <a:t>кадров;</a:t>
            </a:r>
            <a:endParaRPr sz="1800" dirty="0">
              <a:latin typeface="Times New Roman"/>
              <a:cs typeface="Times New Roman"/>
            </a:endParaRPr>
          </a:p>
          <a:p>
            <a:pPr marL="12700" marR="5080">
              <a:lnSpc>
                <a:spcPct val="107200"/>
              </a:lnSpc>
              <a:buChar char="-"/>
              <a:tabLst>
                <a:tab pos="167005" algn="l"/>
              </a:tabLst>
            </a:pPr>
            <a:r>
              <a:rPr sz="1800" spc="-20" dirty="0">
                <a:solidFill>
                  <a:srgbClr val="5F5F5F"/>
                </a:solidFill>
                <a:latin typeface="Times New Roman"/>
                <a:cs typeface="Times New Roman"/>
              </a:rPr>
              <a:t>подготовка</a:t>
            </a:r>
            <a:r>
              <a:rPr sz="1800" spc="15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5F5F5F"/>
                </a:solidFill>
                <a:latin typeface="Times New Roman"/>
                <a:cs typeface="Times New Roman"/>
              </a:rPr>
              <a:t>педагогов</a:t>
            </a:r>
            <a:r>
              <a:rPr sz="1800" spc="15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F5F5F"/>
                </a:solidFill>
                <a:latin typeface="Times New Roman"/>
                <a:cs typeface="Times New Roman"/>
              </a:rPr>
              <a:t>к</a:t>
            </a:r>
            <a:r>
              <a:rPr sz="1800" spc="15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5F5F5F"/>
                </a:solidFill>
                <a:latin typeface="Times New Roman"/>
                <a:cs typeface="Times New Roman"/>
              </a:rPr>
              <a:t>аттестационным</a:t>
            </a:r>
            <a:r>
              <a:rPr sz="1800" spc="16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5F5F5F"/>
                </a:solidFill>
                <a:latin typeface="Times New Roman"/>
                <a:cs typeface="Times New Roman"/>
              </a:rPr>
              <a:t>плановым</a:t>
            </a:r>
            <a:r>
              <a:rPr sz="1800" spc="17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5F5F5F"/>
                </a:solidFill>
                <a:latin typeface="Times New Roman"/>
                <a:cs typeface="Times New Roman"/>
              </a:rPr>
              <a:t>мероприятиям, </a:t>
            </a:r>
            <a:r>
              <a:rPr sz="1800" spc="-434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F5F5F"/>
                </a:solidFill>
                <a:latin typeface="Times New Roman"/>
                <a:cs typeface="Times New Roman"/>
              </a:rPr>
              <a:t>в</a:t>
            </a:r>
            <a:r>
              <a:rPr sz="1800" spc="-1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5F5F5F"/>
                </a:solidFill>
                <a:latin typeface="Times New Roman"/>
                <a:cs typeface="Times New Roman"/>
              </a:rPr>
              <a:t>том</a:t>
            </a:r>
            <a:r>
              <a:rPr sz="1800" spc="-1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5F5F5F"/>
                </a:solidFill>
                <a:latin typeface="Times New Roman"/>
                <a:cs typeface="Times New Roman"/>
              </a:rPr>
              <a:t>числе</a:t>
            </a:r>
            <a:r>
              <a:rPr sz="1800" spc="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5F5F5F"/>
                </a:solidFill>
                <a:latin typeface="Times New Roman"/>
                <a:cs typeface="Times New Roman"/>
              </a:rPr>
              <a:t>молодых</a:t>
            </a:r>
            <a:r>
              <a:rPr sz="1800" dirty="0">
                <a:solidFill>
                  <a:srgbClr val="5F5F5F"/>
                </a:solidFill>
                <a:latin typeface="Times New Roman"/>
                <a:cs typeface="Times New Roman"/>
              </a:rPr>
              <a:t> воспитателей.</a:t>
            </a:r>
            <a:endParaRPr sz="1800" dirty="0">
              <a:latin typeface="Times New Roman"/>
              <a:cs typeface="Times New Roman"/>
            </a:endParaRPr>
          </a:p>
          <a:p>
            <a:pPr marL="568960" indent="-556260">
              <a:lnSpc>
                <a:spcPct val="100000"/>
              </a:lnSpc>
              <a:spcBef>
                <a:spcPts val="145"/>
              </a:spcBef>
              <a:buChar char="-"/>
              <a:tabLst>
                <a:tab pos="568325" algn="l"/>
                <a:tab pos="568960" algn="l"/>
                <a:tab pos="2170430" algn="l"/>
                <a:tab pos="4577715" algn="l"/>
                <a:tab pos="5735955" algn="l"/>
              </a:tabLst>
            </a:pPr>
            <a:r>
              <a:rPr sz="1800" spc="-5" dirty="0">
                <a:solidFill>
                  <a:srgbClr val="5F5F5F"/>
                </a:solidFill>
                <a:latin typeface="Times New Roman"/>
                <a:cs typeface="Times New Roman"/>
              </a:rPr>
              <a:t>повы</a:t>
            </a:r>
            <a:r>
              <a:rPr sz="1800" spc="5" dirty="0">
                <a:solidFill>
                  <a:srgbClr val="5F5F5F"/>
                </a:solidFill>
                <a:latin typeface="Times New Roman"/>
                <a:cs typeface="Times New Roman"/>
              </a:rPr>
              <a:t>ш</a:t>
            </a:r>
            <a:r>
              <a:rPr sz="1800" dirty="0">
                <a:solidFill>
                  <a:srgbClr val="5F5F5F"/>
                </a:solidFill>
                <a:latin typeface="Times New Roman"/>
                <a:cs typeface="Times New Roman"/>
              </a:rPr>
              <a:t>е</a:t>
            </a:r>
            <a:r>
              <a:rPr sz="1800" spc="-15" dirty="0">
                <a:solidFill>
                  <a:srgbClr val="5F5F5F"/>
                </a:solidFill>
                <a:latin typeface="Times New Roman"/>
                <a:cs typeface="Times New Roman"/>
              </a:rPr>
              <a:t>н</a:t>
            </a:r>
            <a:r>
              <a:rPr sz="1800" spc="-5" dirty="0">
                <a:solidFill>
                  <a:srgbClr val="5F5F5F"/>
                </a:solidFill>
                <a:latin typeface="Times New Roman"/>
                <a:cs typeface="Times New Roman"/>
              </a:rPr>
              <a:t>и</a:t>
            </a:r>
            <a:r>
              <a:rPr sz="1800" dirty="0">
                <a:solidFill>
                  <a:srgbClr val="5F5F5F"/>
                </a:solidFill>
                <a:latin typeface="Times New Roman"/>
                <a:cs typeface="Times New Roman"/>
              </a:rPr>
              <a:t>е	</a:t>
            </a:r>
            <a:r>
              <a:rPr sz="1800" spc="-5" dirty="0">
                <a:solidFill>
                  <a:srgbClr val="5F5F5F"/>
                </a:solidFill>
                <a:latin typeface="Times New Roman"/>
                <a:cs typeface="Times New Roman"/>
              </a:rPr>
              <a:t>про</a:t>
            </a:r>
            <a:r>
              <a:rPr sz="1800" spc="-10" dirty="0">
                <a:solidFill>
                  <a:srgbClr val="5F5F5F"/>
                </a:solidFill>
                <a:latin typeface="Times New Roman"/>
                <a:cs typeface="Times New Roman"/>
              </a:rPr>
              <a:t>ф</a:t>
            </a:r>
            <a:r>
              <a:rPr sz="1800" spc="35" dirty="0">
                <a:solidFill>
                  <a:srgbClr val="5F5F5F"/>
                </a:solidFill>
                <a:latin typeface="Times New Roman"/>
                <a:cs typeface="Times New Roman"/>
              </a:rPr>
              <a:t>е</a:t>
            </a:r>
            <a:r>
              <a:rPr sz="1800" dirty="0">
                <a:solidFill>
                  <a:srgbClr val="5F5F5F"/>
                </a:solidFill>
                <a:latin typeface="Times New Roman"/>
                <a:cs typeface="Times New Roman"/>
              </a:rPr>
              <a:t>сс</a:t>
            </a:r>
            <a:r>
              <a:rPr sz="1800" spc="-10" dirty="0">
                <a:solidFill>
                  <a:srgbClr val="5F5F5F"/>
                </a:solidFill>
                <a:latin typeface="Times New Roman"/>
                <a:cs typeface="Times New Roman"/>
              </a:rPr>
              <a:t>и</a:t>
            </a:r>
            <a:r>
              <a:rPr sz="1800" dirty="0">
                <a:solidFill>
                  <a:srgbClr val="5F5F5F"/>
                </a:solidFill>
                <a:latin typeface="Times New Roman"/>
                <a:cs typeface="Times New Roman"/>
              </a:rPr>
              <a:t>он</a:t>
            </a:r>
            <a:r>
              <a:rPr sz="1800" spc="10" dirty="0">
                <a:solidFill>
                  <a:srgbClr val="5F5F5F"/>
                </a:solidFill>
                <a:latin typeface="Times New Roman"/>
                <a:cs typeface="Times New Roman"/>
              </a:rPr>
              <a:t>а</a:t>
            </a:r>
            <a:r>
              <a:rPr sz="1800" dirty="0">
                <a:solidFill>
                  <a:srgbClr val="5F5F5F"/>
                </a:solidFill>
                <a:latin typeface="Times New Roman"/>
                <a:cs typeface="Times New Roman"/>
              </a:rPr>
              <a:t>ль</a:t>
            </a:r>
            <a:r>
              <a:rPr sz="1800" spc="-10" dirty="0">
                <a:solidFill>
                  <a:srgbClr val="5F5F5F"/>
                </a:solidFill>
                <a:latin typeface="Times New Roman"/>
                <a:cs typeface="Times New Roman"/>
              </a:rPr>
              <a:t>н</a:t>
            </a:r>
            <a:r>
              <a:rPr sz="1800" dirty="0">
                <a:solidFill>
                  <a:srgbClr val="5F5F5F"/>
                </a:solidFill>
                <a:latin typeface="Times New Roman"/>
                <a:cs typeface="Times New Roman"/>
              </a:rPr>
              <a:t>о</a:t>
            </a:r>
            <a:r>
              <a:rPr sz="1800" spc="-45" dirty="0">
                <a:solidFill>
                  <a:srgbClr val="5F5F5F"/>
                </a:solidFill>
                <a:latin typeface="Times New Roman"/>
                <a:cs typeface="Times New Roman"/>
              </a:rPr>
              <a:t>г</a:t>
            </a:r>
            <a:r>
              <a:rPr sz="1800" dirty="0">
                <a:solidFill>
                  <a:srgbClr val="5F5F5F"/>
                </a:solidFill>
                <a:latin typeface="Times New Roman"/>
                <a:cs typeface="Times New Roman"/>
              </a:rPr>
              <a:t>о	</a:t>
            </a:r>
            <a:r>
              <a:rPr sz="1800" spc="10" dirty="0">
                <a:solidFill>
                  <a:srgbClr val="5F5F5F"/>
                </a:solidFill>
                <a:latin typeface="Times New Roman"/>
                <a:cs typeface="Times New Roman"/>
              </a:rPr>
              <a:t>у</a:t>
            </a:r>
            <a:r>
              <a:rPr sz="1800" dirty="0">
                <a:solidFill>
                  <a:srgbClr val="5F5F5F"/>
                </a:solidFill>
                <a:latin typeface="Times New Roman"/>
                <a:cs typeface="Times New Roman"/>
              </a:rPr>
              <a:t>ровня	</a:t>
            </a:r>
            <a:r>
              <a:rPr sz="1800" spc="-5" dirty="0">
                <a:solidFill>
                  <a:srgbClr val="5F5F5F"/>
                </a:solidFill>
                <a:latin typeface="Times New Roman"/>
                <a:cs typeface="Times New Roman"/>
              </a:rPr>
              <a:t>п</a:t>
            </a:r>
            <a:r>
              <a:rPr sz="1800" spc="-25" dirty="0">
                <a:solidFill>
                  <a:srgbClr val="5F5F5F"/>
                </a:solidFill>
                <a:latin typeface="Times New Roman"/>
                <a:cs typeface="Times New Roman"/>
              </a:rPr>
              <a:t>е</a:t>
            </a:r>
            <a:r>
              <a:rPr sz="1800" dirty="0">
                <a:solidFill>
                  <a:srgbClr val="5F5F5F"/>
                </a:solidFill>
                <a:latin typeface="Times New Roman"/>
                <a:cs typeface="Times New Roman"/>
              </a:rPr>
              <a:t>да</a:t>
            </a:r>
            <a:r>
              <a:rPr sz="1800" spc="-45" dirty="0">
                <a:solidFill>
                  <a:srgbClr val="5F5F5F"/>
                </a:solidFill>
                <a:latin typeface="Times New Roman"/>
                <a:cs typeface="Times New Roman"/>
              </a:rPr>
              <a:t>г</a:t>
            </a:r>
            <a:r>
              <a:rPr sz="1800" spc="-15" dirty="0">
                <a:solidFill>
                  <a:srgbClr val="5F5F5F"/>
                </a:solidFill>
                <a:latin typeface="Times New Roman"/>
                <a:cs typeface="Times New Roman"/>
              </a:rPr>
              <a:t>о</a:t>
            </a:r>
            <a:r>
              <a:rPr sz="1800" spc="-45" dirty="0">
                <a:solidFill>
                  <a:srgbClr val="5F5F5F"/>
                </a:solidFill>
                <a:latin typeface="Times New Roman"/>
                <a:cs typeface="Times New Roman"/>
              </a:rPr>
              <a:t>г</a:t>
            </a:r>
            <a:r>
              <a:rPr sz="1800" dirty="0">
                <a:solidFill>
                  <a:srgbClr val="5F5F5F"/>
                </a:solidFill>
                <a:latin typeface="Times New Roman"/>
                <a:cs typeface="Times New Roman"/>
              </a:rPr>
              <a:t>ов,</a:t>
            </a:r>
            <a:endParaRPr sz="1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z="1800" spc="-10" dirty="0">
                <a:solidFill>
                  <a:srgbClr val="5F5F5F"/>
                </a:solidFill>
                <a:latin typeface="Times New Roman"/>
                <a:cs typeface="Times New Roman"/>
              </a:rPr>
              <a:t>обеспечивающего</a:t>
            </a:r>
            <a:r>
              <a:rPr sz="1800" spc="30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5F5F5F"/>
                </a:solidFill>
                <a:latin typeface="Times New Roman"/>
                <a:cs typeface="Times New Roman"/>
              </a:rPr>
              <a:t>обстановку</a:t>
            </a:r>
            <a:r>
              <a:rPr sz="1800" spc="29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5F5F5F"/>
                </a:solidFill>
                <a:latin typeface="Times New Roman"/>
                <a:cs typeface="Times New Roman"/>
              </a:rPr>
              <a:t>доброжелательного</a:t>
            </a:r>
            <a:r>
              <a:rPr sz="1800" spc="29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5F5F5F"/>
                </a:solidFill>
                <a:latin typeface="Times New Roman"/>
                <a:cs typeface="Times New Roman"/>
              </a:rPr>
              <a:t>сотрудничества</a:t>
            </a:r>
            <a:r>
              <a:rPr sz="1800" spc="30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F5F5F"/>
                </a:solidFill>
                <a:latin typeface="Times New Roman"/>
                <a:cs typeface="Times New Roman"/>
              </a:rPr>
              <a:t>с</a:t>
            </a:r>
            <a:endParaRPr sz="1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1800" spc="-5" dirty="0">
                <a:solidFill>
                  <a:srgbClr val="5F5F5F"/>
                </a:solidFill>
                <a:latin typeface="Times New Roman"/>
                <a:cs typeface="Times New Roman"/>
              </a:rPr>
              <a:t>детьми</a:t>
            </a:r>
            <a:r>
              <a:rPr sz="1800" spc="-2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F5F5F"/>
                </a:solidFill>
                <a:latin typeface="Times New Roman"/>
                <a:cs typeface="Times New Roman"/>
              </a:rPr>
              <a:t>и</a:t>
            </a:r>
            <a:r>
              <a:rPr sz="1800" spc="-3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5F5F5F"/>
                </a:solidFill>
                <a:latin typeface="Times New Roman"/>
                <a:cs typeface="Times New Roman"/>
              </a:rPr>
              <a:t>родителями.</a:t>
            </a:r>
            <a:endParaRPr sz="1800" dirty="0">
              <a:latin typeface="Times New Roman"/>
              <a:cs typeface="Times New Roman"/>
            </a:endParaRPr>
          </a:p>
          <a:p>
            <a:pPr marL="12700" marR="238760">
              <a:lnSpc>
                <a:spcPct val="107200"/>
              </a:lnSpc>
            </a:pPr>
            <a:r>
              <a:rPr sz="1800" spc="-10" dirty="0">
                <a:solidFill>
                  <a:srgbClr val="5F5F5F"/>
                </a:solidFill>
                <a:latin typeface="Times New Roman"/>
                <a:cs typeface="Times New Roman"/>
              </a:rPr>
              <a:t>Обновление </a:t>
            </a:r>
            <a:r>
              <a:rPr sz="1800" dirty="0">
                <a:solidFill>
                  <a:srgbClr val="5F5F5F"/>
                </a:solidFill>
                <a:latin typeface="Times New Roman"/>
                <a:cs typeface="Times New Roman"/>
              </a:rPr>
              <a:t>дидактических </a:t>
            </a:r>
            <a:r>
              <a:rPr sz="1800" spc="-10" dirty="0">
                <a:solidFill>
                  <a:srgbClr val="5F5F5F"/>
                </a:solidFill>
                <a:latin typeface="Times New Roman"/>
                <a:cs typeface="Times New Roman"/>
              </a:rPr>
              <a:t>материалов </a:t>
            </a:r>
            <a:r>
              <a:rPr sz="1800" dirty="0">
                <a:solidFill>
                  <a:srgbClr val="5F5F5F"/>
                </a:solidFill>
                <a:latin typeface="Times New Roman"/>
                <a:cs typeface="Times New Roman"/>
              </a:rPr>
              <a:t>и </a:t>
            </a:r>
            <a:r>
              <a:rPr sz="1800" spc="5" dirty="0">
                <a:solidFill>
                  <a:srgbClr val="5F5F5F"/>
                </a:solidFill>
                <a:latin typeface="Times New Roman"/>
                <a:cs typeface="Times New Roman"/>
              </a:rPr>
              <a:t>пособий </a:t>
            </a:r>
            <a:r>
              <a:rPr sz="1800" dirty="0">
                <a:solidFill>
                  <a:srgbClr val="5F5F5F"/>
                </a:solidFill>
                <a:latin typeface="Times New Roman"/>
                <a:cs typeface="Times New Roman"/>
              </a:rPr>
              <a:t>для </a:t>
            </a:r>
            <a:r>
              <a:rPr sz="1800" spc="-10" dirty="0">
                <a:solidFill>
                  <a:srgbClr val="5F5F5F"/>
                </a:solidFill>
                <a:latin typeface="Times New Roman"/>
                <a:cs typeface="Times New Roman"/>
              </a:rPr>
              <a:t>проведения </a:t>
            </a:r>
            <a:r>
              <a:rPr sz="1800" spc="-434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F5F5F"/>
                </a:solidFill>
                <a:latin typeface="Times New Roman"/>
                <a:cs typeface="Times New Roman"/>
              </a:rPr>
              <a:t>занятий;</a:t>
            </a:r>
            <a:endParaRPr sz="1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1800" spc="-10" dirty="0">
                <a:solidFill>
                  <a:srgbClr val="5F5F5F"/>
                </a:solidFill>
                <a:latin typeface="Times New Roman"/>
                <a:cs typeface="Times New Roman"/>
              </a:rPr>
              <a:t>Пополнение</a:t>
            </a:r>
            <a:r>
              <a:rPr sz="1800" spc="2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5F5F5F"/>
                </a:solidFill>
                <a:latin typeface="Times New Roman"/>
                <a:cs typeface="Times New Roman"/>
              </a:rPr>
              <a:t>электронного</a:t>
            </a:r>
            <a:r>
              <a:rPr sz="1800" spc="-1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5F5F5F"/>
                </a:solidFill>
                <a:latin typeface="Times New Roman"/>
                <a:cs typeface="Times New Roman"/>
              </a:rPr>
              <a:t>каталога</a:t>
            </a:r>
            <a:r>
              <a:rPr sz="1800" spc="-1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F5F5F"/>
                </a:solidFill>
                <a:latin typeface="Times New Roman"/>
                <a:cs typeface="Times New Roman"/>
              </a:rPr>
              <a:t>профессиональных журналов</a:t>
            </a:r>
            <a:endParaRPr sz="1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800" spc="-5" dirty="0">
                <a:solidFill>
                  <a:srgbClr val="5F5F5F"/>
                </a:solidFill>
                <a:latin typeface="Times New Roman"/>
                <a:cs typeface="Times New Roman"/>
              </a:rPr>
              <a:t>по</a:t>
            </a:r>
            <a:r>
              <a:rPr sz="1800" spc="-4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5F5F5F"/>
                </a:solidFill>
                <a:latin typeface="Times New Roman"/>
                <a:cs typeface="Times New Roman"/>
              </a:rPr>
              <a:t>разделам.</a:t>
            </a:r>
            <a:endParaRPr sz="1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1800" spc="-5" dirty="0">
                <a:solidFill>
                  <a:srgbClr val="5F5F5F"/>
                </a:solidFill>
                <a:latin typeface="Times New Roman"/>
                <a:cs typeface="Times New Roman"/>
              </a:rPr>
              <a:t>Совершенствование</a:t>
            </a:r>
            <a:r>
              <a:rPr sz="1800" spc="-3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5F5F5F"/>
                </a:solidFill>
                <a:latin typeface="Times New Roman"/>
                <a:cs typeface="Times New Roman"/>
              </a:rPr>
              <a:t>процедуры</a:t>
            </a:r>
            <a:r>
              <a:rPr sz="1800" spc="43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5F5F5F"/>
                </a:solidFill>
                <a:latin typeface="Times New Roman"/>
                <a:cs typeface="Times New Roman"/>
              </a:rPr>
              <a:t>ВСОКО</a:t>
            </a:r>
            <a:r>
              <a:rPr sz="1800" spc="-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F5F5F"/>
                </a:solidFill>
                <a:latin typeface="Times New Roman"/>
                <a:cs typeface="Times New Roman"/>
              </a:rPr>
              <a:t>в</a:t>
            </a:r>
            <a:r>
              <a:rPr sz="1800" spc="-1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800" spc="-100" dirty="0">
                <a:solidFill>
                  <a:srgbClr val="5F5F5F"/>
                </a:solidFill>
                <a:latin typeface="Times New Roman"/>
                <a:cs typeface="Times New Roman"/>
              </a:rPr>
              <a:t>ДОУ.</a:t>
            </a:r>
            <a:endParaRPr sz="1800" dirty="0">
              <a:latin typeface="Times New Roman"/>
              <a:cs typeface="Times New Roman"/>
            </a:endParaRPr>
          </a:p>
          <a:p>
            <a:pPr marL="12700" marR="111760">
              <a:lnSpc>
                <a:spcPct val="107000"/>
              </a:lnSpc>
              <a:spcBef>
                <a:spcPts val="5"/>
              </a:spcBef>
            </a:pPr>
            <a:r>
              <a:rPr sz="1800" spc="-15" dirty="0">
                <a:solidFill>
                  <a:srgbClr val="5F5F5F"/>
                </a:solidFill>
                <a:latin typeface="Times New Roman"/>
                <a:cs typeface="Times New Roman"/>
              </a:rPr>
              <a:t>Координация</a:t>
            </a:r>
            <a:r>
              <a:rPr sz="1800" spc="1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F5F5F"/>
                </a:solidFill>
                <a:latin typeface="Times New Roman"/>
                <a:cs typeface="Times New Roman"/>
              </a:rPr>
              <a:t>деятельности</a:t>
            </a:r>
            <a:r>
              <a:rPr sz="1800" spc="-2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5F5F5F"/>
                </a:solidFill>
                <a:latin typeface="Times New Roman"/>
                <a:cs typeface="Times New Roman"/>
              </a:rPr>
              <a:t>по </a:t>
            </a:r>
            <a:r>
              <a:rPr sz="1800" spc="-10" dirty="0">
                <a:solidFill>
                  <a:srgbClr val="5F5F5F"/>
                </a:solidFill>
                <a:latin typeface="Times New Roman"/>
                <a:cs typeface="Times New Roman"/>
              </a:rPr>
              <a:t>информационному</a:t>
            </a:r>
            <a:r>
              <a:rPr sz="1800" spc="1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5F5F5F"/>
                </a:solidFill>
                <a:latin typeface="Times New Roman"/>
                <a:cs typeface="Times New Roman"/>
              </a:rPr>
              <a:t>обеспечению </a:t>
            </a:r>
            <a:r>
              <a:rPr sz="180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5F5F5F"/>
                </a:solidFill>
                <a:latin typeface="Times New Roman"/>
                <a:cs typeface="Times New Roman"/>
              </a:rPr>
              <a:t>управления </a:t>
            </a:r>
            <a:r>
              <a:rPr sz="1800" spc="-100" dirty="0">
                <a:solidFill>
                  <a:srgbClr val="5F5F5F"/>
                </a:solidFill>
                <a:latin typeface="Times New Roman"/>
                <a:cs typeface="Times New Roman"/>
              </a:rPr>
              <a:t>ДОУ, </a:t>
            </a:r>
            <a:r>
              <a:rPr sz="1800" dirty="0">
                <a:solidFill>
                  <a:srgbClr val="5F5F5F"/>
                </a:solidFill>
                <a:latin typeface="Times New Roman"/>
                <a:cs typeface="Times New Roman"/>
              </a:rPr>
              <a:t>основанную </a:t>
            </a:r>
            <a:r>
              <a:rPr sz="1800" spc="-5" dirty="0">
                <a:solidFill>
                  <a:srgbClr val="5F5F5F"/>
                </a:solidFill>
                <a:latin typeface="Times New Roman"/>
                <a:cs typeface="Times New Roman"/>
              </a:rPr>
              <a:t>на </a:t>
            </a:r>
            <a:r>
              <a:rPr sz="1800" spc="-10" dirty="0">
                <a:solidFill>
                  <a:srgbClr val="5F5F5F"/>
                </a:solidFill>
                <a:latin typeface="Times New Roman"/>
                <a:cs typeface="Times New Roman"/>
              </a:rPr>
              <a:t>систематическом </a:t>
            </a:r>
            <a:r>
              <a:rPr sz="1800" dirty="0">
                <a:solidFill>
                  <a:srgbClr val="5F5F5F"/>
                </a:solidFill>
                <a:latin typeface="Times New Roman"/>
                <a:cs typeface="Times New Roman"/>
              </a:rPr>
              <a:t>анализе </a:t>
            </a:r>
            <a:r>
              <a:rPr sz="1800" spc="-10" dirty="0">
                <a:solidFill>
                  <a:srgbClr val="5F5F5F"/>
                </a:solidFill>
                <a:latin typeface="Times New Roman"/>
                <a:cs typeface="Times New Roman"/>
              </a:rPr>
              <a:t>качества </a:t>
            </a:r>
            <a:r>
              <a:rPr sz="1800" spc="-434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F5F5F"/>
                </a:solidFill>
                <a:latin typeface="Times New Roman"/>
                <a:cs typeface="Times New Roman"/>
              </a:rPr>
              <a:t>ресурсного</a:t>
            </a:r>
            <a:r>
              <a:rPr sz="1800" spc="-4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5F5F5F"/>
                </a:solidFill>
                <a:latin typeface="Times New Roman"/>
                <a:cs typeface="Times New Roman"/>
              </a:rPr>
              <a:t>обеспечения</a:t>
            </a:r>
            <a:r>
              <a:rPr sz="1800" spc="-1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5F5F5F"/>
                </a:solidFill>
                <a:latin typeface="Times New Roman"/>
                <a:cs typeface="Times New Roman"/>
              </a:rPr>
              <a:t>образовательной</a:t>
            </a:r>
            <a:r>
              <a:rPr sz="1800" dirty="0">
                <a:solidFill>
                  <a:srgbClr val="5F5F5F"/>
                </a:solidFill>
                <a:latin typeface="Times New Roman"/>
                <a:cs typeface="Times New Roman"/>
              </a:rPr>
              <a:t> деятельности.</a:t>
            </a:r>
            <a:endParaRPr sz="1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93214" y="1406398"/>
            <a:ext cx="4904105" cy="43846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67690" algn="ctr">
              <a:lnSpc>
                <a:spcPct val="100000"/>
              </a:lnSpc>
              <a:spcBef>
                <a:spcPts val="95"/>
              </a:spcBef>
            </a:pPr>
            <a:r>
              <a:rPr sz="2200" b="1" spc="-10" dirty="0">
                <a:solidFill>
                  <a:srgbClr val="5F5F5F"/>
                </a:solidFill>
                <a:latin typeface="Times New Roman"/>
                <a:cs typeface="Times New Roman"/>
              </a:rPr>
              <a:t>Режим </a:t>
            </a:r>
            <a:r>
              <a:rPr sz="2200" b="1" spc="-15" dirty="0">
                <a:solidFill>
                  <a:srgbClr val="5F5F5F"/>
                </a:solidFill>
                <a:latin typeface="Times New Roman"/>
                <a:cs typeface="Times New Roman"/>
              </a:rPr>
              <a:t>работы</a:t>
            </a:r>
            <a:r>
              <a:rPr sz="2200" b="1" spc="-3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200" b="1" spc="-15" dirty="0">
                <a:solidFill>
                  <a:srgbClr val="5F5F5F"/>
                </a:solidFill>
                <a:latin typeface="Times New Roman"/>
                <a:cs typeface="Times New Roman"/>
              </a:rPr>
              <a:t>дошкольного</a:t>
            </a:r>
            <a:endParaRPr sz="2200" dirty="0">
              <a:latin typeface="Times New Roman"/>
              <a:cs typeface="Times New Roman"/>
            </a:endParaRPr>
          </a:p>
          <a:p>
            <a:pPr marL="635" algn="ctr">
              <a:lnSpc>
                <a:spcPct val="100000"/>
              </a:lnSpc>
            </a:pPr>
            <a:r>
              <a:rPr sz="2200" b="1" spc="-5" dirty="0">
                <a:solidFill>
                  <a:srgbClr val="5F5F5F"/>
                </a:solidFill>
                <a:latin typeface="Times New Roman"/>
                <a:cs typeface="Times New Roman"/>
              </a:rPr>
              <a:t>учреждения</a:t>
            </a:r>
            <a:endParaRPr sz="2200" dirty="0">
              <a:latin typeface="Times New Roman"/>
              <a:cs typeface="Times New Roman"/>
            </a:endParaRPr>
          </a:p>
          <a:p>
            <a:pPr marL="570230" algn="ctr">
              <a:lnSpc>
                <a:spcPct val="100000"/>
              </a:lnSpc>
            </a:pPr>
            <a:r>
              <a:rPr sz="2200" b="1" spc="-5" dirty="0">
                <a:solidFill>
                  <a:srgbClr val="5F5F5F"/>
                </a:solidFill>
                <a:latin typeface="Times New Roman"/>
                <a:cs typeface="Times New Roman"/>
              </a:rPr>
              <a:t>6.30</a:t>
            </a:r>
            <a:r>
              <a:rPr sz="2200" b="1" spc="-2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200" b="1" spc="-5" dirty="0">
                <a:solidFill>
                  <a:srgbClr val="5F5F5F"/>
                </a:solidFill>
                <a:latin typeface="Times New Roman"/>
                <a:cs typeface="Times New Roman"/>
              </a:rPr>
              <a:t>–</a:t>
            </a:r>
            <a:r>
              <a:rPr sz="2200" b="1" spc="-3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5F5F5F"/>
                </a:solidFill>
                <a:latin typeface="Times New Roman"/>
                <a:cs typeface="Times New Roman"/>
              </a:rPr>
              <a:t>18.30</a:t>
            </a:r>
            <a:endParaRPr sz="2200" dirty="0">
              <a:latin typeface="Times New Roman"/>
              <a:cs typeface="Times New Roman"/>
            </a:endParaRPr>
          </a:p>
          <a:p>
            <a:pPr marL="568325" algn="ctr">
              <a:lnSpc>
                <a:spcPct val="100000"/>
              </a:lnSpc>
            </a:pPr>
            <a:r>
              <a:rPr sz="2200" spc="-10" dirty="0">
                <a:solidFill>
                  <a:srgbClr val="5F5F5F"/>
                </a:solidFill>
                <a:latin typeface="Times New Roman"/>
                <a:cs typeface="Times New Roman"/>
              </a:rPr>
              <a:t>пятидневная</a:t>
            </a:r>
            <a:r>
              <a:rPr sz="2200" spc="-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5F5F5F"/>
                </a:solidFill>
                <a:latin typeface="Times New Roman"/>
                <a:cs typeface="Times New Roman"/>
              </a:rPr>
              <a:t>рабочая</a:t>
            </a:r>
            <a:r>
              <a:rPr sz="2200" spc="-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5F5F5F"/>
                </a:solidFill>
                <a:latin typeface="Times New Roman"/>
                <a:cs typeface="Times New Roman"/>
              </a:rPr>
              <a:t>неделя</a:t>
            </a:r>
            <a:endParaRPr sz="2200" dirty="0">
              <a:latin typeface="Times New Roman"/>
              <a:cs typeface="Times New Roman"/>
            </a:endParaRPr>
          </a:p>
          <a:p>
            <a:pPr marL="1240790" marR="660400" indent="-3175" algn="ctr">
              <a:lnSpc>
                <a:spcPct val="100000"/>
              </a:lnSpc>
            </a:pPr>
            <a:r>
              <a:rPr sz="2200" b="1" spc="-10" dirty="0">
                <a:solidFill>
                  <a:srgbClr val="5F5F5F"/>
                </a:solidFill>
                <a:latin typeface="Times New Roman"/>
                <a:cs typeface="Times New Roman"/>
              </a:rPr>
              <a:t>12-часовое пребывание </a:t>
            </a:r>
            <a:r>
              <a:rPr sz="2200" b="1" spc="-53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5F5F5F"/>
                </a:solidFill>
                <a:latin typeface="Times New Roman"/>
                <a:cs typeface="Times New Roman"/>
              </a:rPr>
              <a:t>четырех </a:t>
            </a:r>
            <a:r>
              <a:rPr sz="2200" spc="-5" dirty="0">
                <a:solidFill>
                  <a:srgbClr val="5F5F5F"/>
                </a:solidFill>
                <a:latin typeface="Times New Roman"/>
                <a:cs typeface="Times New Roman"/>
              </a:rPr>
              <a:t>разовое</a:t>
            </a:r>
            <a:r>
              <a:rPr sz="2200" spc="1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5F5F5F"/>
                </a:solidFill>
                <a:latin typeface="Times New Roman"/>
                <a:cs typeface="Times New Roman"/>
              </a:rPr>
              <a:t>питание </a:t>
            </a:r>
            <a:r>
              <a:rPr sz="2200" spc="-53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5F5F5F"/>
                </a:solidFill>
                <a:latin typeface="Times New Roman"/>
                <a:cs typeface="Times New Roman"/>
              </a:rPr>
              <a:t>Ближайшее</a:t>
            </a:r>
            <a:r>
              <a:rPr sz="2200" spc="1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5F5F5F"/>
                </a:solidFill>
                <a:latin typeface="Times New Roman"/>
                <a:cs typeface="Times New Roman"/>
              </a:rPr>
              <a:t>окружение: </a:t>
            </a:r>
            <a:r>
              <a:rPr sz="2200" spc="-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200" spc="-45" dirty="0">
                <a:solidFill>
                  <a:srgbClr val="5F5F5F"/>
                </a:solidFill>
                <a:latin typeface="Times New Roman"/>
                <a:cs typeface="Times New Roman"/>
              </a:rPr>
              <a:t>МОУ</a:t>
            </a:r>
            <a:r>
              <a:rPr sz="2200" spc="-5" dirty="0">
                <a:solidFill>
                  <a:srgbClr val="5F5F5F"/>
                </a:solidFill>
                <a:latin typeface="Times New Roman"/>
                <a:cs typeface="Times New Roman"/>
              </a:rPr>
              <a:t> СОШ</a:t>
            </a:r>
            <a:r>
              <a:rPr sz="2200" spc="-1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5F5F5F"/>
                </a:solidFill>
                <a:latin typeface="Times New Roman"/>
                <a:cs typeface="Times New Roman"/>
              </a:rPr>
              <a:t>№</a:t>
            </a:r>
            <a:r>
              <a:rPr sz="2200" dirty="0">
                <a:solidFill>
                  <a:srgbClr val="5F5F5F"/>
                </a:solidFill>
                <a:latin typeface="Times New Roman"/>
                <a:cs typeface="Times New Roman"/>
              </a:rPr>
              <a:t> 6,</a:t>
            </a:r>
            <a:endParaRPr sz="2200" dirty="0">
              <a:latin typeface="Times New Roman"/>
              <a:cs typeface="Times New Roman"/>
            </a:endParaRPr>
          </a:p>
          <a:p>
            <a:pPr marL="568960" algn="ctr">
              <a:lnSpc>
                <a:spcPct val="100000"/>
              </a:lnSpc>
              <a:spcBef>
                <a:spcPts val="5"/>
              </a:spcBef>
            </a:pPr>
            <a:r>
              <a:rPr sz="2200" spc="-10" dirty="0">
                <a:solidFill>
                  <a:srgbClr val="5F5F5F"/>
                </a:solidFill>
                <a:latin typeface="Times New Roman"/>
                <a:cs typeface="Times New Roman"/>
              </a:rPr>
              <a:t>спортивный</a:t>
            </a:r>
            <a:r>
              <a:rPr sz="2200" spc="-2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200" spc="-30" dirty="0">
                <a:solidFill>
                  <a:srgbClr val="5F5F5F"/>
                </a:solidFill>
                <a:latin typeface="Times New Roman"/>
                <a:cs typeface="Times New Roman"/>
              </a:rPr>
              <a:t>комплекс</a:t>
            </a:r>
            <a:r>
              <a:rPr sz="220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5F5F5F"/>
                </a:solidFill>
                <a:latin typeface="Times New Roman"/>
                <a:cs typeface="Times New Roman"/>
              </a:rPr>
              <a:t>«Старт».</a:t>
            </a:r>
            <a:endParaRPr sz="2200" dirty="0">
              <a:latin typeface="Times New Roman"/>
              <a:cs typeface="Times New Roman"/>
            </a:endParaRPr>
          </a:p>
          <a:p>
            <a:pPr marL="568325" algn="ctr">
              <a:lnSpc>
                <a:spcPct val="100000"/>
              </a:lnSpc>
              <a:tabLst>
                <a:tab pos="1569085" algn="l"/>
              </a:tabLst>
            </a:pPr>
            <a:r>
              <a:rPr sz="2200" b="1" spc="-35" dirty="0">
                <a:solidFill>
                  <a:srgbClr val="663300"/>
                </a:solidFill>
                <a:latin typeface="Times New Roman"/>
                <a:cs typeface="Times New Roman"/>
              </a:rPr>
              <a:t>МДОУ	</a:t>
            </a:r>
            <a:r>
              <a:rPr sz="2200" b="1" spc="-10" dirty="0">
                <a:solidFill>
                  <a:srgbClr val="663300"/>
                </a:solidFill>
                <a:latin typeface="Times New Roman"/>
                <a:cs typeface="Times New Roman"/>
              </a:rPr>
              <a:t>осуществляет</a:t>
            </a:r>
            <a:r>
              <a:rPr sz="2200" b="1" spc="-35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2200" b="1" spc="-5" dirty="0">
                <a:solidFill>
                  <a:srgbClr val="663300"/>
                </a:solidFill>
                <a:latin typeface="Times New Roman"/>
                <a:cs typeface="Times New Roman"/>
              </a:rPr>
              <a:t>свою</a:t>
            </a:r>
            <a:endParaRPr sz="22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tabLst>
                <a:tab pos="3759835" algn="l"/>
              </a:tabLst>
            </a:pPr>
            <a:r>
              <a:rPr sz="2200" b="1" spc="-5" dirty="0">
                <a:solidFill>
                  <a:srgbClr val="663300"/>
                </a:solidFill>
                <a:latin typeface="Times New Roman"/>
                <a:cs typeface="Times New Roman"/>
              </a:rPr>
              <a:t>деятельность</a:t>
            </a:r>
            <a:r>
              <a:rPr sz="2200" b="1" spc="20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2200" b="1" spc="-5" dirty="0">
                <a:solidFill>
                  <a:srgbClr val="663300"/>
                </a:solidFill>
                <a:latin typeface="Times New Roman"/>
                <a:cs typeface="Times New Roman"/>
              </a:rPr>
              <a:t>на </a:t>
            </a:r>
            <a:r>
              <a:rPr sz="2200" b="1" spc="-10" dirty="0">
                <a:solidFill>
                  <a:srgbClr val="663300"/>
                </a:solidFill>
                <a:latin typeface="Times New Roman"/>
                <a:cs typeface="Times New Roman"/>
              </a:rPr>
              <a:t>основании</a:t>
            </a:r>
            <a:r>
              <a:rPr sz="22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:	</a:t>
            </a:r>
            <a:r>
              <a:rPr sz="2200" spc="-10" dirty="0">
                <a:solidFill>
                  <a:srgbClr val="5F5F5F"/>
                </a:solidFill>
                <a:latin typeface="Times New Roman"/>
                <a:cs typeface="Times New Roman"/>
              </a:rPr>
              <a:t>лицензии</a:t>
            </a:r>
            <a:endParaRPr sz="2200" dirty="0">
              <a:latin typeface="Times New Roman"/>
              <a:cs typeface="Times New Roman"/>
            </a:endParaRPr>
          </a:p>
          <a:p>
            <a:pPr marL="569595" algn="ctr">
              <a:lnSpc>
                <a:spcPct val="100000"/>
              </a:lnSpc>
            </a:pPr>
            <a:r>
              <a:rPr sz="2200" spc="-5" dirty="0">
                <a:solidFill>
                  <a:srgbClr val="5F5F5F"/>
                </a:solidFill>
                <a:latin typeface="Times New Roman"/>
                <a:cs typeface="Times New Roman"/>
              </a:rPr>
              <a:t>№</a:t>
            </a:r>
            <a:r>
              <a:rPr sz="2200" spc="-1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5F5F5F"/>
                </a:solidFill>
                <a:latin typeface="Times New Roman"/>
                <a:cs typeface="Times New Roman"/>
              </a:rPr>
              <a:t>41\15</a:t>
            </a:r>
            <a:r>
              <a:rPr sz="2200" spc="-3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5F5F5F"/>
                </a:solidFill>
                <a:latin typeface="Times New Roman"/>
                <a:cs typeface="Times New Roman"/>
              </a:rPr>
              <a:t>от</a:t>
            </a:r>
            <a:r>
              <a:rPr sz="2200" spc="-2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5F5F5F"/>
                </a:solidFill>
                <a:latin typeface="Times New Roman"/>
                <a:cs typeface="Times New Roman"/>
              </a:rPr>
              <a:t>26.03.2015</a:t>
            </a:r>
            <a:r>
              <a:rPr sz="2200" spc="-4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200" spc="-25" dirty="0">
                <a:solidFill>
                  <a:srgbClr val="5F5F5F"/>
                </a:solidFill>
                <a:latin typeface="Times New Roman"/>
                <a:cs typeface="Times New Roman"/>
              </a:rPr>
              <a:t>года,</a:t>
            </a:r>
            <a:endParaRPr sz="22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tabLst>
                <a:tab pos="3011805" algn="l"/>
              </a:tabLst>
            </a:pPr>
            <a:r>
              <a:rPr sz="2200" spc="-5" dirty="0">
                <a:solidFill>
                  <a:srgbClr val="5F5F5F"/>
                </a:solidFill>
                <a:latin typeface="Times New Roman"/>
                <a:cs typeface="Times New Roman"/>
              </a:rPr>
              <a:t>срок</a:t>
            </a:r>
            <a:r>
              <a:rPr sz="2200" spc="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5F5F5F"/>
                </a:solidFill>
                <a:latin typeface="Times New Roman"/>
                <a:cs typeface="Times New Roman"/>
              </a:rPr>
              <a:t>действия</a:t>
            </a:r>
            <a:r>
              <a:rPr sz="2200" spc="3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5F5F5F"/>
                </a:solidFill>
                <a:latin typeface="Times New Roman"/>
                <a:cs typeface="Times New Roman"/>
              </a:rPr>
              <a:t>лицензии	</a:t>
            </a:r>
            <a:r>
              <a:rPr sz="2200" spc="-5" dirty="0">
                <a:solidFill>
                  <a:srgbClr val="5F5F5F"/>
                </a:solidFill>
                <a:latin typeface="Times New Roman"/>
                <a:cs typeface="Times New Roman"/>
              </a:rPr>
              <a:t>-</a:t>
            </a:r>
            <a:r>
              <a:rPr sz="2200" spc="-4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5F5F5F"/>
                </a:solidFill>
                <a:latin typeface="Times New Roman"/>
                <a:cs typeface="Times New Roman"/>
              </a:rPr>
              <a:t>бессрочная</a:t>
            </a:r>
            <a:endParaRPr sz="2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77441" y="1004773"/>
            <a:ext cx="626935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425D00"/>
                </a:solidFill>
                <a:latin typeface="Times New Roman"/>
                <a:cs typeface="Times New Roman"/>
              </a:rPr>
              <a:t>Информация</a:t>
            </a:r>
            <a:r>
              <a:rPr sz="2000" b="1" spc="-25" dirty="0">
                <a:solidFill>
                  <a:srgbClr val="425D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25D00"/>
                </a:solidFill>
                <a:latin typeface="Times New Roman"/>
                <a:cs typeface="Times New Roman"/>
              </a:rPr>
              <a:t>о</a:t>
            </a:r>
            <a:r>
              <a:rPr sz="2000" b="1" spc="-5" dirty="0">
                <a:solidFill>
                  <a:srgbClr val="425D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425D00"/>
                </a:solidFill>
                <a:latin typeface="Times New Roman"/>
                <a:cs typeface="Times New Roman"/>
              </a:rPr>
              <a:t>количестве</a:t>
            </a:r>
            <a:r>
              <a:rPr sz="2000" b="1" spc="465" dirty="0">
                <a:solidFill>
                  <a:srgbClr val="425D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425D00"/>
                </a:solidFill>
                <a:latin typeface="Times New Roman"/>
                <a:cs typeface="Times New Roman"/>
              </a:rPr>
              <a:t>функционирующих</a:t>
            </a:r>
            <a:r>
              <a:rPr sz="2000" b="1" spc="-50" dirty="0">
                <a:solidFill>
                  <a:srgbClr val="425D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425D00"/>
                </a:solidFill>
                <a:latin typeface="Times New Roman"/>
                <a:cs typeface="Times New Roman"/>
              </a:rPr>
              <a:t>групп,</a:t>
            </a:r>
            <a:endParaRPr sz="2000">
              <a:latin typeface="Times New Roman"/>
              <a:cs typeface="Times New Roman"/>
            </a:endParaRPr>
          </a:p>
          <a:p>
            <a:pPr marR="448945" algn="ctr">
              <a:lnSpc>
                <a:spcPct val="100000"/>
              </a:lnSpc>
            </a:pPr>
            <a:r>
              <a:rPr sz="2000" b="1" spc="-5" dirty="0">
                <a:solidFill>
                  <a:srgbClr val="425D00"/>
                </a:solidFill>
                <a:latin typeface="Times New Roman"/>
                <a:cs typeface="Times New Roman"/>
              </a:rPr>
              <a:t>воспитанников,</a:t>
            </a:r>
            <a:r>
              <a:rPr sz="2000" b="1" spc="-55" dirty="0">
                <a:solidFill>
                  <a:srgbClr val="425D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425D00"/>
                </a:solidFill>
                <a:latin typeface="Times New Roman"/>
                <a:cs typeface="Times New Roman"/>
              </a:rPr>
              <a:t>режиме</a:t>
            </a:r>
            <a:r>
              <a:rPr sz="2000" b="1" spc="-25" dirty="0">
                <a:solidFill>
                  <a:srgbClr val="425D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425D00"/>
                </a:solidFill>
                <a:latin typeface="Times New Roman"/>
                <a:cs typeface="Times New Roman"/>
              </a:rPr>
              <a:t>работы</a:t>
            </a:r>
            <a:r>
              <a:rPr sz="2000" b="1" spc="-35" dirty="0">
                <a:solidFill>
                  <a:srgbClr val="425D00"/>
                </a:solidFill>
                <a:latin typeface="Times New Roman"/>
                <a:cs typeface="Times New Roman"/>
              </a:rPr>
              <a:t> ДОУ</a:t>
            </a:r>
            <a:endParaRPr sz="2000">
              <a:latin typeface="Times New Roman"/>
              <a:cs typeface="Times New Roman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0177080"/>
              </p:ext>
            </p:extLst>
          </p:nvPr>
        </p:nvGraphicFramePr>
        <p:xfrm>
          <a:off x="893241" y="2054479"/>
          <a:ext cx="7057390" cy="31623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046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842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842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842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31800">
                <a:tc>
                  <a:txBody>
                    <a:bodyPr/>
                    <a:lstStyle/>
                    <a:p>
                      <a:pPr marL="68580">
                        <a:lnSpc>
                          <a:spcPts val="1280"/>
                        </a:lnSpc>
                      </a:pPr>
                      <a:r>
                        <a:rPr sz="1100" b="1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Воспитанники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32C16"/>
                      </a:solidFill>
                      <a:prstDash val="solid"/>
                    </a:lnL>
                    <a:lnR w="12700">
                      <a:solidFill>
                        <a:srgbClr val="B32C16"/>
                      </a:solidFill>
                      <a:prstDash val="solid"/>
                    </a:lnR>
                    <a:lnT w="12700">
                      <a:solidFill>
                        <a:srgbClr val="B32C16"/>
                      </a:solidFill>
                      <a:prstDash val="solid"/>
                    </a:lnT>
                    <a:lnB w="12700">
                      <a:solidFill>
                        <a:srgbClr val="B32C16"/>
                      </a:solidFill>
                      <a:prstDash val="solid"/>
                    </a:lnB>
                    <a:solidFill>
                      <a:srgbClr val="F1E8E7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290"/>
                        </a:lnSpc>
                      </a:pPr>
                      <a:r>
                        <a:rPr sz="1100" b="1" dirty="0" smtClean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lang="ru-RU" sz="1100" b="1" dirty="0" smtClean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sz="1100" b="1" dirty="0" smtClean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-20</a:t>
                      </a:r>
                      <a:r>
                        <a:rPr lang="ru-RU" sz="1100" b="1" dirty="0" smtClean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21 </a:t>
                      </a:r>
                      <a:r>
                        <a:rPr sz="1100" b="1" dirty="0" err="1" smtClean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уч</a:t>
                      </a:r>
                      <a:r>
                        <a:rPr sz="1100" b="1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.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</a:pPr>
                      <a:r>
                        <a:rPr sz="1100" b="1" spc="-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32C16"/>
                      </a:solidFill>
                      <a:prstDash val="solid"/>
                    </a:lnL>
                    <a:lnR w="12700">
                      <a:solidFill>
                        <a:srgbClr val="B32C16"/>
                      </a:solidFill>
                      <a:prstDash val="solid"/>
                    </a:lnR>
                    <a:lnT w="12700">
                      <a:solidFill>
                        <a:srgbClr val="B32C16"/>
                      </a:solidFill>
                      <a:prstDash val="solid"/>
                    </a:lnT>
                    <a:lnB w="12700">
                      <a:solidFill>
                        <a:srgbClr val="B32C16"/>
                      </a:solidFill>
                      <a:prstDash val="solid"/>
                    </a:lnB>
                    <a:solidFill>
                      <a:srgbClr val="F1E8E7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290"/>
                        </a:lnSpc>
                      </a:pPr>
                      <a:r>
                        <a:rPr sz="1100" b="1" dirty="0" smtClean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lang="ru-RU" sz="1100" b="1" dirty="0" smtClean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21</a:t>
                      </a:r>
                      <a:r>
                        <a:rPr sz="1100" b="1" dirty="0" smtClean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-20</a:t>
                      </a:r>
                      <a:r>
                        <a:rPr lang="ru-RU" sz="1100" b="1" dirty="0" smtClean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22 </a:t>
                      </a:r>
                      <a:r>
                        <a:rPr sz="1100" b="1" dirty="0" err="1" smtClean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уч</a:t>
                      </a:r>
                      <a:r>
                        <a:rPr sz="1100" b="1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.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</a:pPr>
                      <a:r>
                        <a:rPr sz="1100" b="1" spc="-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32C16"/>
                      </a:solidFill>
                      <a:prstDash val="solid"/>
                    </a:lnL>
                    <a:lnR w="12700">
                      <a:solidFill>
                        <a:srgbClr val="B32C16"/>
                      </a:solidFill>
                      <a:prstDash val="solid"/>
                    </a:lnR>
                    <a:lnT w="12700">
                      <a:solidFill>
                        <a:srgbClr val="B32C16"/>
                      </a:solidFill>
                      <a:prstDash val="solid"/>
                    </a:lnT>
                    <a:lnB w="12700">
                      <a:solidFill>
                        <a:srgbClr val="B32C16"/>
                      </a:solidFill>
                      <a:prstDash val="solid"/>
                    </a:lnB>
                    <a:solidFill>
                      <a:srgbClr val="F1E8E7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90"/>
                        </a:lnSpc>
                      </a:pPr>
                      <a:r>
                        <a:rPr sz="1100" b="1" dirty="0" smtClean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lang="ru-RU" sz="1100" b="1" dirty="0" smtClean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22</a:t>
                      </a:r>
                      <a:r>
                        <a:rPr sz="1100" b="1" dirty="0" smtClean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-202</a:t>
                      </a:r>
                      <a:r>
                        <a:rPr lang="ru-RU" sz="1100" b="1" dirty="0" smtClean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100" b="1" dirty="0" err="1" smtClean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уч</a:t>
                      </a:r>
                      <a:r>
                        <a:rPr sz="1100" b="1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.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sz="1100" b="1" spc="-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32C16"/>
                      </a:solidFill>
                      <a:prstDash val="solid"/>
                    </a:lnL>
                    <a:lnR w="12700">
                      <a:solidFill>
                        <a:srgbClr val="B32C16"/>
                      </a:solidFill>
                      <a:prstDash val="solid"/>
                    </a:lnR>
                    <a:lnT w="12700">
                      <a:solidFill>
                        <a:srgbClr val="B32C16"/>
                      </a:solidFill>
                      <a:prstDash val="solid"/>
                    </a:lnT>
                    <a:lnB w="12700">
                      <a:solidFill>
                        <a:srgbClr val="B32C16"/>
                      </a:solidFill>
                      <a:prstDash val="solid"/>
                    </a:lnB>
                    <a:solidFill>
                      <a:srgbClr val="F1E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3555">
                <a:tc>
                  <a:txBody>
                    <a:bodyPr/>
                    <a:lstStyle/>
                    <a:p>
                      <a:pPr marL="68580">
                        <a:lnSpc>
                          <a:spcPts val="1395"/>
                        </a:lnSpc>
                        <a:tabLst>
                          <a:tab pos="777240" algn="l"/>
                          <a:tab pos="1862455" algn="l"/>
                          <a:tab pos="3143250" algn="l"/>
                        </a:tabLst>
                      </a:pPr>
                      <a:r>
                        <a:rPr sz="1200" spc="-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Общая	</a:t>
                      </a:r>
                      <a:r>
                        <a:rPr sz="120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численность	</a:t>
                      </a:r>
                      <a:r>
                        <a:rPr sz="1200" spc="-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воспитанников,	осваивающих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200" spc="-1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образовательную</a:t>
                      </a:r>
                      <a:r>
                        <a:rPr sz="1200" spc="5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программу</a:t>
                      </a:r>
                      <a:r>
                        <a:rPr sz="1200" spc="1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дошкольного</a:t>
                      </a:r>
                      <a:r>
                        <a:rPr sz="1200" spc="-3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образования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32C16"/>
                      </a:solidFill>
                      <a:prstDash val="solid"/>
                    </a:lnL>
                    <a:lnR w="12700">
                      <a:solidFill>
                        <a:srgbClr val="B32C16"/>
                      </a:solidFill>
                      <a:prstDash val="solid"/>
                    </a:lnR>
                    <a:lnT w="12700">
                      <a:solidFill>
                        <a:srgbClr val="B32C16"/>
                      </a:solidFill>
                      <a:prstDash val="solid"/>
                    </a:lnT>
                    <a:lnB w="12700">
                      <a:solidFill>
                        <a:srgbClr val="B32C16"/>
                      </a:solidFill>
                      <a:prstDash val="solid"/>
                    </a:lnB>
                    <a:solidFill>
                      <a:srgbClr val="F1E8E7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395"/>
                        </a:lnSpc>
                      </a:pPr>
                      <a:r>
                        <a:rPr lang="ru-RU" sz="1200" dirty="0" smtClean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317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32C16"/>
                      </a:solidFill>
                      <a:prstDash val="solid"/>
                    </a:lnL>
                    <a:lnR w="12700">
                      <a:solidFill>
                        <a:srgbClr val="B32C16"/>
                      </a:solidFill>
                      <a:prstDash val="solid"/>
                    </a:lnR>
                    <a:lnT w="12700">
                      <a:solidFill>
                        <a:srgbClr val="B32C16"/>
                      </a:solidFill>
                      <a:prstDash val="solid"/>
                    </a:lnT>
                    <a:lnB w="12700">
                      <a:solidFill>
                        <a:srgbClr val="B32C16"/>
                      </a:solidFill>
                      <a:prstDash val="solid"/>
                    </a:lnB>
                    <a:solidFill>
                      <a:srgbClr val="F1E8E7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395"/>
                        </a:lnSpc>
                      </a:pPr>
                      <a:r>
                        <a:rPr sz="1200" dirty="0" smtClean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lang="ru-RU" sz="1200" dirty="0" smtClean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21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32C16"/>
                      </a:solidFill>
                      <a:prstDash val="solid"/>
                    </a:lnL>
                    <a:lnR w="12700">
                      <a:solidFill>
                        <a:srgbClr val="B32C16"/>
                      </a:solidFill>
                      <a:prstDash val="solid"/>
                    </a:lnR>
                    <a:lnT w="12700">
                      <a:solidFill>
                        <a:srgbClr val="B32C16"/>
                      </a:solidFill>
                      <a:prstDash val="solid"/>
                    </a:lnT>
                    <a:lnB w="12700">
                      <a:solidFill>
                        <a:srgbClr val="B32C16"/>
                      </a:solidFill>
                      <a:prstDash val="solid"/>
                    </a:lnB>
                    <a:solidFill>
                      <a:srgbClr val="F1E8E7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95"/>
                        </a:lnSpc>
                      </a:pPr>
                      <a:r>
                        <a:rPr lang="ru-RU" sz="1200" dirty="0" smtClean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320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32C16"/>
                      </a:solidFill>
                      <a:prstDash val="solid"/>
                    </a:lnL>
                    <a:lnR w="12700">
                      <a:solidFill>
                        <a:srgbClr val="B32C16"/>
                      </a:solidFill>
                      <a:prstDash val="solid"/>
                    </a:lnR>
                    <a:lnT w="12700">
                      <a:solidFill>
                        <a:srgbClr val="B32C16"/>
                      </a:solidFill>
                      <a:prstDash val="solid"/>
                    </a:lnT>
                    <a:lnB w="12700">
                      <a:solidFill>
                        <a:srgbClr val="B32C16"/>
                      </a:solidFill>
                      <a:prstDash val="solid"/>
                    </a:lnB>
                    <a:solidFill>
                      <a:srgbClr val="F1E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2925">
                <a:tc>
                  <a:txBody>
                    <a:bodyPr/>
                    <a:lstStyle/>
                    <a:p>
                      <a:pPr marL="68580">
                        <a:lnSpc>
                          <a:spcPts val="1400"/>
                        </a:lnSpc>
                      </a:pPr>
                      <a:r>
                        <a:rPr sz="1200" spc="-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Общая</a:t>
                      </a:r>
                      <a:r>
                        <a:rPr sz="120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численность</a:t>
                      </a:r>
                      <a:r>
                        <a:rPr sz="1200" spc="-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воспитанников</a:t>
                      </a:r>
                      <a:r>
                        <a:rPr sz="1200" spc="-3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200" spc="-1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возрасте</a:t>
                      </a:r>
                      <a:r>
                        <a:rPr sz="1200" spc="1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до</a:t>
                      </a:r>
                      <a:r>
                        <a:rPr sz="1200" spc="-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200" spc="-1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лет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32C16"/>
                      </a:solidFill>
                      <a:prstDash val="solid"/>
                    </a:lnL>
                    <a:lnR w="12700">
                      <a:solidFill>
                        <a:srgbClr val="B32C16"/>
                      </a:solidFill>
                      <a:prstDash val="solid"/>
                    </a:lnR>
                    <a:lnT w="12700">
                      <a:solidFill>
                        <a:srgbClr val="B32C16"/>
                      </a:solidFill>
                      <a:prstDash val="solid"/>
                    </a:lnT>
                    <a:lnB w="12700">
                      <a:solidFill>
                        <a:srgbClr val="B32C16"/>
                      </a:solidFill>
                      <a:prstDash val="solid"/>
                    </a:lnB>
                    <a:solidFill>
                      <a:srgbClr val="F1E8E7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400"/>
                        </a:lnSpc>
                      </a:pPr>
                      <a:r>
                        <a:rPr lang="ru-RU" sz="1200" spc="-20" dirty="0" smtClean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59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32C16"/>
                      </a:solidFill>
                      <a:prstDash val="solid"/>
                    </a:lnL>
                    <a:lnR w="12700">
                      <a:solidFill>
                        <a:srgbClr val="B32C16"/>
                      </a:solidFill>
                      <a:prstDash val="solid"/>
                    </a:lnR>
                    <a:lnT w="12700">
                      <a:solidFill>
                        <a:srgbClr val="B32C16"/>
                      </a:solidFill>
                      <a:prstDash val="solid"/>
                    </a:lnT>
                    <a:lnB w="12700">
                      <a:solidFill>
                        <a:srgbClr val="B32C16"/>
                      </a:solidFill>
                      <a:prstDash val="solid"/>
                    </a:lnB>
                    <a:solidFill>
                      <a:srgbClr val="F1E8E7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400"/>
                        </a:lnSpc>
                      </a:pPr>
                      <a:r>
                        <a:rPr lang="ru-RU" sz="1200" dirty="0" smtClean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59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32C16"/>
                      </a:solidFill>
                      <a:prstDash val="solid"/>
                    </a:lnL>
                    <a:lnR w="12700">
                      <a:solidFill>
                        <a:srgbClr val="B32C16"/>
                      </a:solidFill>
                      <a:prstDash val="solid"/>
                    </a:lnR>
                    <a:lnT w="12700">
                      <a:solidFill>
                        <a:srgbClr val="B32C16"/>
                      </a:solidFill>
                      <a:prstDash val="solid"/>
                    </a:lnT>
                    <a:lnB w="12700">
                      <a:solidFill>
                        <a:srgbClr val="B32C16"/>
                      </a:solidFill>
                      <a:prstDash val="solid"/>
                    </a:lnB>
                    <a:solidFill>
                      <a:srgbClr val="F1E8E7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400"/>
                        </a:lnSpc>
                      </a:pPr>
                      <a:r>
                        <a:rPr lang="ru-RU" sz="1200" dirty="0" smtClean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62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32C16"/>
                      </a:solidFill>
                      <a:prstDash val="solid"/>
                    </a:lnL>
                    <a:lnR w="12700">
                      <a:solidFill>
                        <a:srgbClr val="B32C16"/>
                      </a:solidFill>
                      <a:prstDash val="solid"/>
                    </a:lnR>
                    <a:lnT w="12700">
                      <a:solidFill>
                        <a:srgbClr val="B32C16"/>
                      </a:solidFill>
                      <a:prstDash val="solid"/>
                    </a:lnT>
                    <a:lnB w="12700">
                      <a:solidFill>
                        <a:srgbClr val="B32C16"/>
                      </a:solidFill>
                      <a:prstDash val="solid"/>
                    </a:lnB>
                    <a:solidFill>
                      <a:srgbClr val="F1E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61340">
                <a:tc>
                  <a:txBody>
                    <a:bodyPr/>
                    <a:lstStyle/>
                    <a:p>
                      <a:pPr marL="68580">
                        <a:lnSpc>
                          <a:spcPts val="1400"/>
                        </a:lnSpc>
                      </a:pPr>
                      <a:r>
                        <a:rPr sz="1200" spc="-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Общая</a:t>
                      </a:r>
                      <a:r>
                        <a:rPr sz="120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численность</a:t>
                      </a:r>
                      <a:r>
                        <a:rPr sz="1200" spc="-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воспитанников</a:t>
                      </a:r>
                      <a:r>
                        <a:rPr sz="1200" spc="-2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200" spc="-1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возрасте</a:t>
                      </a:r>
                      <a:r>
                        <a:rPr sz="1200" spc="2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от</a:t>
                      </a:r>
                      <a:r>
                        <a:rPr sz="1200" spc="-1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200" spc="-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до</a:t>
                      </a:r>
                      <a:r>
                        <a:rPr sz="1200" spc="-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8</a:t>
                      </a:r>
                      <a:r>
                        <a:rPr sz="1200" spc="-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лет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32C16"/>
                      </a:solidFill>
                      <a:prstDash val="solid"/>
                    </a:lnL>
                    <a:lnR w="12700">
                      <a:solidFill>
                        <a:srgbClr val="B32C16"/>
                      </a:solidFill>
                      <a:prstDash val="solid"/>
                    </a:lnR>
                    <a:lnT w="12700">
                      <a:solidFill>
                        <a:srgbClr val="B32C16"/>
                      </a:solidFill>
                      <a:prstDash val="solid"/>
                    </a:lnT>
                    <a:lnB w="12700">
                      <a:solidFill>
                        <a:srgbClr val="B32C16"/>
                      </a:solidFill>
                      <a:prstDash val="solid"/>
                    </a:lnB>
                    <a:solidFill>
                      <a:srgbClr val="F1E8E7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400"/>
                        </a:lnSpc>
                      </a:pPr>
                      <a:r>
                        <a:rPr lang="ru-RU" sz="1200" dirty="0" smtClean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258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32C16"/>
                      </a:solidFill>
                      <a:prstDash val="solid"/>
                    </a:lnL>
                    <a:lnR w="12700">
                      <a:solidFill>
                        <a:srgbClr val="B32C16"/>
                      </a:solidFill>
                      <a:prstDash val="solid"/>
                    </a:lnR>
                    <a:lnT w="12700">
                      <a:solidFill>
                        <a:srgbClr val="B32C16"/>
                      </a:solidFill>
                      <a:prstDash val="solid"/>
                    </a:lnT>
                    <a:lnB w="12700">
                      <a:solidFill>
                        <a:srgbClr val="B32C16"/>
                      </a:solidFill>
                      <a:prstDash val="solid"/>
                    </a:lnB>
                    <a:solidFill>
                      <a:srgbClr val="F1E8E7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400"/>
                        </a:lnSpc>
                      </a:pPr>
                      <a:r>
                        <a:rPr lang="ru-RU" sz="1200" dirty="0" smtClean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262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32C16"/>
                      </a:solidFill>
                      <a:prstDash val="solid"/>
                    </a:lnL>
                    <a:lnR w="12700">
                      <a:solidFill>
                        <a:srgbClr val="B32C16"/>
                      </a:solidFill>
                      <a:prstDash val="solid"/>
                    </a:lnR>
                    <a:lnT w="12700">
                      <a:solidFill>
                        <a:srgbClr val="B32C16"/>
                      </a:solidFill>
                      <a:prstDash val="solid"/>
                    </a:lnT>
                    <a:lnB w="12700">
                      <a:solidFill>
                        <a:srgbClr val="B32C16"/>
                      </a:solidFill>
                      <a:prstDash val="solid"/>
                    </a:lnB>
                    <a:solidFill>
                      <a:srgbClr val="F1E8E7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400"/>
                        </a:lnSpc>
                      </a:pPr>
                      <a:r>
                        <a:rPr sz="1200" dirty="0" smtClean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lang="ru-RU" sz="1200" dirty="0" smtClean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58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32C16"/>
                      </a:solidFill>
                      <a:prstDash val="solid"/>
                    </a:lnL>
                    <a:lnR w="12700">
                      <a:solidFill>
                        <a:srgbClr val="B32C16"/>
                      </a:solidFill>
                      <a:prstDash val="solid"/>
                    </a:lnR>
                    <a:lnT w="12700">
                      <a:solidFill>
                        <a:srgbClr val="B32C16"/>
                      </a:solidFill>
                      <a:prstDash val="solid"/>
                    </a:lnT>
                    <a:lnB w="12700">
                      <a:solidFill>
                        <a:srgbClr val="B32C16"/>
                      </a:solidFill>
                      <a:prstDash val="solid"/>
                    </a:lnB>
                    <a:solidFill>
                      <a:srgbClr val="F1E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61340">
                <a:tc>
                  <a:txBody>
                    <a:bodyPr/>
                    <a:lstStyle/>
                    <a:p>
                      <a:pPr marL="68580">
                        <a:lnSpc>
                          <a:spcPts val="1400"/>
                        </a:lnSpc>
                        <a:tabLst>
                          <a:tab pos="1259205" algn="l"/>
                          <a:tab pos="2586355" algn="l"/>
                          <a:tab pos="3004185" algn="l"/>
                        </a:tabLst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Численность	</a:t>
                      </a:r>
                      <a:r>
                        <a:rPr sz="1200" spc="-5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воспитанников	</a:t>
                      </a:r>
                      <a:r>
                        <a:rPr sz="120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с	</a:t>
                      </a:r>
                      <a:r>
                        <a:rPr sz="1200" spc="-5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ограниченными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200" spc="-5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возможностями</a:t>
                      </a:r>
                      <a:r>
                        <a:rPr sz="1200" spc="-45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здоровья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32C16"/>
                      </a:solidFill>
                      <a:prstDash val="solid"/>
                    </a:lnL>
                    <a:lnR w="12700">
                      <a:solidFill>
                        <a:srgbClr val="B32C16"/>
                      </a:solidFill>
                      <a:prstDash val="solid"/>
                    </a:lnR>
                    <a:lnT w="12700">
                      <a:solidFill>
                        <a:srgbClr val="B32C16"/>
                      </a:solidFill>
                      <a:prstDash val="solid"/>
                    </a:lnT>
                    <a:lnB w="12700">
                      <a:solidFill>
                        <a:srgbClr val="B32C16"/>
                      </a:solidFill>
                      <a:prstDash val="solid"/>
                    </a:lnB>
                    <a:solidFill>
                      <a:srgbClr val="F1E8E7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400"/>
                        </a:lnSpc>
                      </a:pPr>
                      <a:r>
                        <a:rPr lang="ru-RU" sz="1200" dirty="0" smtClean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19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32C16"/>
                      </a:solidFill>
                      <a:prstDash val="solid"/>
                    </a:lnL>
                    <a:lnR w="12700">
                      <a:solidFill>
                        <a:srgbClr val="B32C16"/>
                      </a:solidFill>
                      <a:prstDash val="solid"/>
                    </a:lnR>
                    <a:lnT w="12700">
                      <a:solidFill>
                        <a:srgbClr val="B32C16"/>
                      </a:solidFill>
                      <a:prstDash val="solid"/>
                    </a:lnT>
                    <a:lnB w="12700">
                      <a:solidFill>
                        <a:srgbClr val="B32C16"/>
                      </a:solidFill>
                      <a:prstDash val="solid"/>
                    </a:lnB>
                    <a:solidFill>
                      <a:srgbClr val="F1E8E7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400"/>
                        </a:lnSpc>
                      </a:pPr>
                      <a:r>
                        <a:rPr lang="ru-RU" sz="1200" dirty="0" smtClean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31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32C16"/>
                      </a:solidFill>
                      <a:prstDash val="solid"/>
                    </a:lnL>
                    <a:lnR w="12700">
                      <a:solidFill>
                        <a:srgbClr val="B32C16"/>
                      </a:solidFill>
                      <a:prstDash val="solid"/>
                    </a:lnR>
                    <a:lnT w="12700">
                      <a:solidFill>
                        <a:srgbClr val="B32C16"/>
                      </a:solidFill>
                      <a:prstDash val="solid"/>
                    </a:lnT>
                    <a:lnB w="12700">
                      <a:solidFill>
                        <a:srgbClr val="B32C16"/>
                      </a:solidFill>
                      <a:prstDash val="solid"/>
                    </a:lnB>
                    <a:solidFill>
                      <a:srgbClr val="F1E8E7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400"/>
                        </a:lnSpc>
                      </a:pPr>
                      <a:r>
                        <a:rPr lang="ru-RU" sz="1200" dirty="0" smtClean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43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32C16"/>
                      </a:solidFill>
                      <a:prstDash val="solid"/>
                    </a:lnL>
                    <a:lnR w="12700">
                      <a:solidFill>
                        <a:srgbClr val="B32C16"/>
                      </a:solidFill>
                      <a:prstDash val="solid"/>
                    </a:lnR>
                    <a:lnT w="12700">
                      <a:solidFill>
                        <a:srgbClr val="B32C16"/>
                      </a:solidFill>
                      <a:prstDash val="solid"/>
                    </a:lnT>
                    <a:lnB w="12700">
                      <a:solidFill>
                        <a:srgbClr val="B32C16"/>
                      </a:solidFill>
                      <a:prstDash val="solid"/>
                    </a:lnB>
                    <a:solidFill>
                      <a:srgbClr val="F1E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61340">
                <a:tc>
                  <a:txBody>
                    <a:bodyPr/>
                    <a:lstStyle/>
                    <a:p>
                      <a:pPr marL="68580">
                        <a:lnSpc>
                          <a:spcPts val="1400"/>
                        </a:lnSpc>
                      </a:pPr>
                      <a:r>
                        <a:rPr sz="1200" spc="-25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Удельный</a:t>
                      </a:r>
                      <a:r>
                        <a:rPr sz="1200" spc="-35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вес</a:t>
                      </a:r>
                      <a:r>
                        <a:rPr sz="1200" spc="5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численности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200" spc="-5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воспитанников</a:t>
                      </a:r>
                      <a:r>
                        <a:rPr sz="1200" spc="-25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200" spc="-1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ограниченными возможностями</a:t>
                      </a:r>
                      <a:r>
                        <a:rPr sz="1200" spc="-2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здоровья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32C16"/>
                      </a:solidFill>
                      <a:prstDash val="solid"/>
                    </a:lnL>
                    <a:lnR w="12700">
                      <a:solidFill>
                        <a:srgbClr val="B32C16"/>
                      </a:solidFill>
                      <a:prstDash val="solid"/>
                    </a:lnR>
                    <a:lnT w="12700">
                      <a:solidFill>
                        <a:srgbClr val="B32C16"/>
                      </a:solidFill>
                      <a:prstDash val="solid"/>
                    </a:lnT>
                    <a:lnB w="12700">
                      <a:solidFill>
                        <a:srgbClr val="B32C16"/>
                      </a:solidFill>
                      <a:prstDash val="solid"/>
                    </a:lnB>
                    <a:solidFill>
                      <a:srgbClr val="F1E8E7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400"/>
                        </a:lnSpc>
                      </a:pPr>
                      <a:r>
                        <a:rPr lang="ru-RU" sz="1200" dirty="0" smtClean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6%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32C16"/>
                      </a:solidFill>
                      <a:prstDash val="solid"/>
                    </a:lnL>
                    <a:lnR w="12700">
                      <a:solidFill>
                        <a:srgbClr val="B32C16"/>
                      </a:solidFill>
                      <a:prstDash val="solid"/>
                    </a:lnR>
                    <a:lnT w="12700">
                      <a:solidFill>
                        <a:srgbClr val="B32C16"/>
                      </a:solidFill>
                      <a:prstDash val="solid"/>
                    </a:lnT>
                    <a:lnB w="12700">
                      <a:solidFill>
                        <a:srgbClr val="B32C16"/>
                      </a:solidFill>
                      <a:prstDash val="solid"/>
                    </a:lnB>
                    <a:solidFill>
                      <a:srgbClr val="F1E8E7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400"/>
                        </a:lnSpc>
                      </a:pPr>
                      <a:r>
                        <a:rPr lang="ru-RU" sz="1200" dirty="0" smtClean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9,7%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32C16"/>
                      </a:solidFill>
                      <a:prstDash val="solid"/>
                    </a:lnL>
                    <a:lnR w="12700">
                      <a:solidFill>
                        <a:srgbClr val="B32C16"/>
                      </a:solidFill>
                      <a:prstDash val="solid"/>
                    </a:lnR>
                    <a:lnT w="12700">
                      <a:solidFill>
                        <a:srgbClr val="B32C16"/>
                      </a:solidFill>
                      <a:prstDash val="solid"/>
                    </a:lnT>
                    <a:lnB w="12700">
                      <a:solidFill>
                        <a:srgbClr val="B32C16"/>
                      </a:solidFill>
                      <a:prstDash val="solid"/>
                    </a:lnB>
                    <a:solidFill>
                      <a:srgbClr val="F1E8E7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400"/>
                        </a:lnSpc>
                      </a:pPr>
                      <a:r>
                        <a:rPr lang="ru-RU" sz="1200" dirty="0" smtClean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11,2</a:t>
                      </a:r>
                      <a:r>
                        <a:rPr sz="1200" dirty="0" smtClean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%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32C16"/>
                      </a:solidFill>
                      <a:prstDash val="solid"/>
                    </a:lnL>
                    <a:lnR w="12700">
                      <a:solidFill>
                        <a:srgbClr val="B32C16"/>
                      </a:solidFill>
                      <a:prstDash val="solid"/>
                    </a:lnR>
                    <a:lnT w="12700">
                      <a:solidFill>
                        <a:srgbClr val="B32C16"/>
                      </a:solidFill>
                      <a:prstDash val="solid"/>
                    </a:lnT>
                    <a:lnB w="12700">
                      <a:solidFill>
                        <a:srgbClr val="B32C16"/>
                      </a:solidFill>
                      <a:prstDash val="solid"/>
                    </a:lnB>
                    <a:solidFill>
                      <a:srgbClr val="F1E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5708" y="1004773"/>
            <a:ext cx="7093584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4859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663300"/>
                </a:solidFill>
                <a:latin typeface="Times New Roman"/>
                <a:cs typeface="Times New Roman"/>
              </a:rPr>
              <a:t>В </a:t>
            </a:r>
            <a:r>
              <a:rPr sz="2000" b="1" dirty="0" smtClean="0">
                <a:solidFill>
                  <a:srgbClr val="663300"/>
                </a:solidFill>
                <a:latin typeface="Times New Roman"/>
                <a:cs typeface="Times New Roman"/>
              </a:rPr>
              <a:t>20</a:t>
            </a:r>
            <a:r>
              <a:rPr lang="ru-RU" sz="2000" b="1" dirty="0" smtClean="0">
                <a:solidFill>
                  <a:srgbClr val="663300"/>
                </a:solidFill>
                <a:latin typeface="Times New Roman"/>
                <a:cs typeface="Times New Roman"/>
              </a:rPr>
              <a:t>22</a:t>
            </a:r>
            <a:r>
              <a:rPr sz="2000" b="1" spc="-25" dirty="0" smtClean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663300"/>
                </a:solidFill>
                <a:latin typeface="Times New Roman"/>
                <a:cs typeface="Times New Roman"/>
              </a:rPr>
              <a:t>– </a:t>
            </a:r>
            <a:r>
              <a:rPr sz="2000" b="1" dirty="0" smtClean="0">
                <a:solidFill>
                  <a:srgbClr val="663300"/>
                </a:solidFill>
                <a:latin typeface="Times New Roman"/>
                <a:cs typeface="Times New Roman"/>
              </a:rPr>
              <a:t>202</a:t>
            </a:r>
            <a:r>
              <a:rPr lang="ru-RU" sz="2000" b="1" dirty="0" smtClean="0">
                <a:solidFill>
                  <a:srgbClr val="663300"/>
                </a:solidFill>
                <a:latin typeface="Times New Roman"/>
                <a:cs typeface="Times New Roman"/>
              </a:rPr>
              <a:t>3</a:t>
            </a:r>
            <a:r>
              <a:rPr sz="2000" b="1" spc="-20" dirty="0" smtClean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663300"/>
                </a:solidFill>
                <a:latin typeface="Times New Roman"/>
                <a:cs typeface="Times New Roman"/>
              </a:rPr>
              <a:t>учебном</a:t>
            </a:r>
            <a:r>
              <a:rPr sz="2000" b="1" spc="-40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2000" b="1" spc="-30" dirty="0">
                <a:solidFill>
                  <a:srgbClr val="663300"/>
                </a:solidFill>
                <a:latin typeface="Times New Roman"/>
                <a:cs typeface="Times New Roman"/>
              </a:rPr>
              <a:t>году</a:t>
            </a:r>
            <a:r>
              <a:rPr sz="2000" b="1" spc="-5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663300"/>
                </a:solidFill>
                <a:latin typeface="Times New Roman"/>
                <a:cs typeface="Times New Roman"/>
              </a:rPr>
              <a:t>детский</a:t>
            </a:r>
            <a:r>
              <a:rPr sz="2000" b="1" spc="15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2000" b="1" spc="5" dirty="0">
                <a:solidFill>
                  <a:srgbClr val="663300"/>
                </a:solidFill>
                <a:latin typeface="Times New Roman"/>
                <a:cs typeface="Times New Roman"/>
              </a:rPr>
              <a:t>сад </a:t>
            </a:r>
            <a:r>
              <a:rPr sz="2000" b="1" dirty="0" err="1">
                <a:solidFill>
                  <a:srgbClr val="663300"/>
                </a:solidFill>
                <a:latin typeface="Times New Roman"/>
                <a:cs typeface="Times New Roman"/>
              </a:rPr>
              <a:t>посещало</a:t>
            </a:r>
            <a:r>
              <a:rPr sz="2000" b="1" spc="-25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2000" b="1" dirty="0" smtClean="0">
                <a:solidFill>
                  <a:srgbClr val="663300"/>
                </a:solidFill>
                <a:latin typeface="Times New Roman"/>
                <a:cs typeface="Times New Roman"/>
              </a:rPr>
              <a:t>3</a:t>
            </a:r>
            <a:r>
              <a:rPr lang="ru-RU" sz="2000" b="1" dirty="0" smtClean="0">
                <a:solidFill>
                  <a:srgbClr val="663300"/>
                </a:solidFill>
                <a:latin typeface="Times New Roman"/>
                <a:cs typeface="Times New Roman"/>
              </a:rPr>
              <a:t>20</a:t>
            </a:r>
            <a:r>
              <a:rPr sz="2000" b="1" spc="-10" dirty="0" smtClean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663300"/>
                </a:solidFill>
                <a:latin typeface="Times New Roman"/>
                <a:cs typeface="Times New Roman"/>
              </a:rPr>
              <a:t>детей</a:t>
            </a:r>
            <a:endParaRPr sz="2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5657850" algn="l"/>
              </a:tabLst>
            </a:pPr>
            <a:r>
              <a:rPr sz="2000" b="1" dirty="0">
                <a:solidFill>
                  <a:srgbClr val="663300"/>
                </a:solidFill>
                <a:latin typeface="Times New Roman"/>
                <a:cs typeface="Times New Roman"/>
              </a:rPr>
              <a:t>В</a:t>
            </a:r>
            <a:r>
              <a:rPr sz="2000" b="1" spc="5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2000" b="1" spc="-25" dirty="0">
                <a:solidFill>
                  <a:srgbClr val="663300"/>
                </a:solidFill>
                <a:latin typeface="Times New Roman"/>
                <a:cs typeface="Times New Roman"/>
              </a:rPr>
              <a:t>МДОУ</a:t>
            </a:r>
            <a:r>
              <a:rPr sz="2000" b="1" spc="480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 err="1">
                <a:solidFill>
                  <a:srgbClr val="663300"/>
                </a:solidFill>
                <a:latin typeface="Times New Roman"/>
                <a:cs typeface="Times New Roman"/>
              </a:rPr>
              <a:t>функционировало</a:t>
            </a:r>
            <a:r>
              <a:rPr sz="2000" b="1" spc="470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lang="ru-RU" sz="2000" b="1" dirty="0" smtClean="0">
                <a:solidFill>
                  <a:srgbClr val="663300"/>
                </a:solidFill>
                <a:latin typeface="Times New Roman"/>
                <a:cs typeface="Times New Roman"/>
              </a:rPr>
              <a:t>16</a:t>
            </a:r>
            <a:r>
              <a:rPr sz="2000" b="1" dirty="0" smtClean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663300"/>
                </a:solidFill>
                <a:latin typeface="Times New Roman"/>
                <a:cs typeface="Times New Roman"/>
              </a:rPr>
              <a:t>групп</a:t>
            </a:r>
            <a:r>
              <a:rPr sz="2000" b="1" spc="-40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663300"/>
                </a:solidFill>
                <a:latin typeface="Times New Roman"/>
                <a:cs typeface="Times New Roman"/>
              </a:rPr>
              <a:t>дневного	</a:t>
            </a:r>
            <a:r>
              <a:rPr sz="2000" b="1" spc="-5" dirty="0">
                <a:solidFill>
                  <a:srgbClr val="663300"/>
                </a:solidFill>
                <a:latin typeface="Times New Roman"/>
                <a:cs typeface="Times New Roman"/>
              </a:rPr>
              <a:t>пребывания</a:t>
            </a:r>
            <a:endParaRPr sz="2000" dirty="0">
              <a:latin typeface="Times New Roman"/>
              <a:cs typeface="Times New Roman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3892035"/>
              </p:ext>
            </p:extLst>
          </p:nvPr>
        </p:nvGraphicFramePr>
        <p:xfrm>
          <a:off x="940308" y="1981200"/>
          <a:ext cx="7058024" cy="454926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271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0573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84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5671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93725">
                <a:tc>
                  <a:txBody>
                    <a:bodyPr/>
                    <a:lstStyle/>
                    <a:p>
                      <a:pPr marL="103505">
                        <a:lnSpc>
                          <a:spcPts val="1639"/>
                        </a:lnSpc>
                      </a:pPr>
                      <a:r>
                        <a:rPr sz="1400" b="1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Возраст</a:t>
                      </a:r>
                      <a:r>
                        <a:rPr sz="1400" b="1" spc="-5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детей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32C16"/>
                      </a:solidFill>
                      <a:prstDash val="solid"/>
                    </a:lnL>
                    <a:lnR w="12700">
                      <a:solidFill>
                        <a:srgbClr val="B32C16"/>
                      </a:solidFill>
                      <a:prstDash val="solid"/>
                    </a:lnR>
                    <a:lnT w="12700">
                      <a:solidFill>
                        <a:srgbClr val="B32C16"/>
                      </a:solidFill>
                      <a:prstDash val="solid"/>
                    </a:lnT>
                    <a:lnB w="12700">
                      <a:solidFill>
                        <a:srgbClr val="B32C16"/>
                      </a:solidFill>
                      <a:prstDash val="solid"/>
                    </a:lnB>
                    <a:solidFill>
                      <a:srgbClr val="F1E8E7"/>
                    </a:solidFill>
                  </a:tcPr>
                </a:tc>
                <a:tc>
                  <a:txBody>
                    <a:bodyPr/>
                    <a:lstStyle/>
                    <a:p>
                      <a:pPr marL="588645">
                        <a:lnSpc>
                          <a:spcPts val="1639"/>
                        </a:lnSpc>
                      </a:pPr>
                      <a:r>
                        <a:rPr sz="1400" b="1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Возрастная</a:t>
                      </a:r>
                      <a:r>
                        <a:rPr sz="1400" b="1" spc="-5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группа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32C16"/>
                      </a:solidFill>
                      <a:prstDash val="solid"/>
                    </a:lnL>
                    <a:lnR w="12700">
                      <a:solidFill>
                        <a:srgbClr val="B32C16"/>
                      </a:solidFill>
                      <a:prstDash val="solid"/>
                    </a:lnR>
                    <a:lnT w="12700">
                      <a:solidFill>
                        <a:srgbClr val="B32C16"/>
                      </a:solidFill>
                      <a:prstDash val="solid"/>
                    </a:lnT>
                    <a:lnB w="12700">
                      <a:solidFill>
                        <a:srgbClr val="B32C16"/>
                      </a:solidFill>
                      <a:prstDash val="solid"/>
                    </a:lnB>
                    <a:solidFill>
                      <a:srgbClr val="F1E8E7"/>
                    </a:solidFill>
                  </a:tcPr>
                </a:tc>
                <a:tc>
                  <a:txBody>
                    <a:bodyPr/>
                    <a:lstStyle/>
                    <a:p>
                      <a:pPr marL="448945" marR="205104" indent="-236220">
                        <a:lnSpc>
                          <a:spcPts val="1680"/>
                        </a:lnSpc>
                        <a:spcBef>
                          <a:spcPts val="15"/>
                        </a:spcBef>
                      </a:pPr>
                      <a:r>
                        <a:rPr sz="1400" b="1" spc="-7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400" b="1" spc="-2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b="1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400" b="1" spc="-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b="1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sz="1400" b="1" spc="1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b="1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400" b="1" spc="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400" b="1" spc="-1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400" b="1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о  </a:t>
                      </a:r>
                      <a:r>
                        <a:rPr sz="1400" b="1" spc="-1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групп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12700">
                      <a:solidFill>
                        <a:srgbClr val="B32C16"/>
                      </a:solidFill>
                      <a:prstDash val="solid"/>
                    </a:lnL>
                    <a:lnR w="12700">
                      <a:solidFill>
                        <a:srgbClr val="B32C16"/>
                      </a:solidFill>
                      <a:prstDash val="solid"/>
                    </a:lnR>
                    <a:lnT w="12700">
                      <a:solidFill>
                        <a:srgbClr val="B32C16"/>
                      </a:solidFill>
                      <a:prstDash val="solid"/>
                    </a:lnT>
                    <a:lnB w="12700">
                      <a:solidFill>
                        <a:srgbClr val="B32C16"/>
                      </a:solidFill>
                      <a:prstDash val="solid"/>
                    </a:lnB>
                    <a:solidFill>
                      <a:srgbClr val="F1E8E7"/>
                    </a:solidFill>
                  </a:tcPr>
                </a:tc>
                <a:tc>
                  <a:txBody>
                    <a:bodyPr/>
                    <a:lstStyle/>
                    <a:p>
                      <a:pPr marL="483234" marR="107314" indent="-365760">
                        <a:lnSpc>
                          <a:spcPts val="1680"/>
                        </a:lnSpc>
                        <a:spcBef>
                          <a:spcPts val="15"/>
                        </a:spcBef>
                      </a:pPr>
                      <a:r>
                        <a:rPr sz="1400" b="1" spc="-7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400" b="1" spc="-2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b="1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400" b="1" spc="-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b="1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sz="1400" b="1" spc="1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b="1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400" b="1" spc="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400" b="1" spc="-1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400" b="1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b="1" spc="-2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детей  в</a:t>
                      </a:r>
                      <a:r>
                        <a:rPr sz="1400" b="1" spc="-1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группе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12700">
                      <a:solidFill>
                        <a:srgbClr val="B32C16"/>
                      </a:solidFill>
                      <a:prstDash val="solid"/>
                    </a:lnL>
                    <a:lnR w="12700">
                      <a:solidFill>
                        <a:srgbClr val="B32C16"/>
                      </a:solidFill>
                      <a:prstDash val="solid"/>
                    </a:lnR>
                    <a:lnT w="12700">
                      <a:solidFill>
                        <a:srgbClr val="B32C16"/>
                      </a:solidFill>
                      <a:prstDash val="solid"/>
                    </a:lnT>
                    <a:lnB w="12700">
                      <a:solidFill>
                        <a:srgbClr val="B32C16"/>
                      </a:solidFill>
                      <a:prstDash val="solid"/>
                    </a:lnB>
                    <a:solidFill>
                      <a:srgbClr val="F1E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28396">
                <a:tc>
                  <a:txBody>
                    <a:bodyPr/>
                    <a:lstStyle/>
                    <a:p>
                      <a:pPr marL="68580">
                        <a:lnSpc>
                          <a:spcPts val="1639"/>
                        </a:lnSpc>
                      </a:pPr>
                      <a:r>
                        <a:rPr lang="ru-RU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cs typeface="Times New Roman"/>
                        </a:rPr>
                        <a:t>От1 до 1,5 лет</a:t>
                      </a:r>
                      <a:endParaRPr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32C16"/>
                      </a:solidFill>
                      <a:prstDash val="solid"/>
                    </a:lnL>
                    <a:lnR w="12700" cap="flat" cmpd="sng" algn="ctr">
                      <a:solidFill>
                        <a:srgbClr val="B32C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B32C16"/>
                      </a:solidFill>
                      <a:prstDash val="solid"/>
                    </a:lnT>
                    <a:lnB w="12700" cap="flat" cmpd="sng" algn="ctr">
                      <a:solidFill>
                        <a:srgbClr val="B32C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8E7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639"/>
                        </a:lnSpc>
                      </a:pPr>
                      <a:r>
                        <a:rPr lang="ru-RU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cs typeface="Times New Roman"/>
                        </a:rPr>
                        <a:t>Первая</a:t>
                      </a:r>
                      <a:r>
                        <a:rPr lang="ru-RU" sz="1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cs typeface="Times New Roman"/>
                        </a:rPr>
                        <a:t> группа раннего возраста</a:t>
                      </a:r>
                      <a:endParaRPr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B32C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2C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B32C16"/>
                      </a:solidFill>
                      <a:prstDash val="solid"/>
                    </a:lnT>
                    <a:lnB w="12700" cap="flat" cmpd="sng" algn="ctr">
                      <a:solidFill>
                        <a:srgbClr val="B32C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9"/>
                        </a:lnSpc>
                      </a:pPr>
                      <a:r>
                        <a:rPr lang="ru-RU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B32C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2C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B32C16"/>
                      </a:solidFill>
                      <a:prstDash val="solid"/>
                    </a:lnT>
                    <a:lnB w="12700" cap="flat" cmpd="sng" algn="ctr">
                      <a:solidFill>
                        <a:srgbClr val="B32C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8E7"/>
                    </a:solidFill>
                  </a:tcPr>
                </a:tc>
                <a:tc>
                  <a:txBody>
                    <a:bodyPr/>
                    <a:lstStyle/>
                    <a:p>
                      <a:pPr marR="728980" algn="r">
                        <a:lnSpc>
                          <a:spcPts val="1639"/>
                        </a:lnSpc>
                      </a:pPr>
                      <a:r>
                        <a:rPr lang="ru-RU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cs typeface="Times New Roman"/>
                        </a:rPr>
                        <a:t>20</a:t>
                      </a:r>
                      <a:endParaRPr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B32C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B32C16"/>
                      </a:solidFill>
                      <a:prstDash val="solid"/>
                    </a:lnR>
                    <a:lnT w="12700">
                      <a:solidFill>
                        <a:srgbClr val="B32C16"/>
                      </a:solidFill>
                      <a:prstDash val="solid"/>
                    </a:lnT>
                    <a:lnB w="12700" cap="flat" cmpd="sng" algn="ctr">
                      <a:solidFill>
                        <a:srgbClr val="B32C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8E7"/>
                    </a:solidFill>
                  </a:tcPr>
                </a:tc>
              </a:tr>
              <a:tr h="628396">
                <a:tc>
                  <a:txBody>
                    <a:bodyPr/>
                    <a:lstStyle/>
                    <a:p>
                      <a:pPr marL="68580">
                        <a:lnSpc>
                          <a:spcPts val="1639"/>
                        </a:lnSpc>
                      </a:pPr>
                      <a:r>
                        <a:rPr sz="1400" spc="-10" dirty="0" err="1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от</a:t>
                      </a:r>
                      <a:r>
                        <a:rPr sz="1400" spc="-2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 smtClean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1,</a:t>
                      </a:r>
                      <a:r>
                        <a:rPr lang="ru-RU" sz="1400" dirty="0" smtClean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1400" spc="-30" dirty="0" smtClean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до</a:t>
                      </a:r>
                      <a:r>
                        <a:rPr sz="1400" spc="-2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400" spc="31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лет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32C16"/>
                      </a:solidFill>
                      <a:prstDash val="solid"/>
                    </a:lnL>
                    <a:lnR w="12700">
                      <a:solidFill>
                        <a:srgbClr val="B32C16"/>
                      </a:solidFill>
                      <a:prstDash val="solid"/>
                    </a:lnR>
                    <a:lnT w="12700">
                      <a:solidFill>
                        <a:srgbClr val="B32C16"/>
                      </a:solidFill>
                      <a:prstDash val="solid"/>
                    </a:lnT>
                    <a:lnB w="12700">
                      <a:solidFill>
                        <a:srgbClr val="B32C16"/>
                      </a:solidFill>
                      <a:prstDash val="solid"/>
                    </a:lnB>
                    <a:solidFill>
                      <a:srgbClr val="F1E8E7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639"/>
                        </a:lnSpc>
                      </a:pPr>
                      <a:r>
                        <a:rPr sz="1400" spc="-1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вторая</a:t>
                      </a:r>
                      <a:r>
                        <a:rPr sz="1400" spc="-1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группа </a:t>
                      </a:r>
                      <a:r>
                        <a:rPr sz="1400" spc="-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раннего</a:t>
                      </a:r>
                      <a:r>
                        <a:rPr sz="1400" spc="-3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возраста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32C16"/>
                      </a:solidFill>
                      <a:prstDash val="solid"/>
                    </a:lnL>
                    <a:lnR w="12700">
                      <a:solidFill>
                        <a:srgbClr val="B32C16"/>
                      </a:solidFill>
                      <a:prstDash val="solid"/>
                    </a:lnR>
                    <a:lnT w="12700">
                      <a:solidFill>
                        <a:srgbClr val="B32C16"/>
                      </a:solidFill>
                      <a:prstDash val="solid"/>
                    </a:lnT>
                    <a:lnB w="12700">
                      <a:solidFill>
                        <a:srgbClr val="B32C16"/>
                      </a:solidFill>
                      <a:prstDash val="solid"/>
                    </a:lnB>
                    <a:solidFill>
                      <a:srgbClr val="F1E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9"/>
                        </a:lnSpc>
                      </a:pPr>
                      <a:r>
                        <a:rPr lang="ru-RU" sz="1400" dirty="0" smtClean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32C16"/>
                      </a:solidFill>
                      <a:prstDash val="solid"/>
                    </a:lnL>
                    <a:lnR w="12700">
                      <a:solidFill>
                        <a:srgbClr val="B32C16"/>
                      </a:solidFill>
                      <a:prstDash val="solid"/>
                    </a:lnR>
                    <a:lnT w="12700">
                      <a:solidFill>
                        <a:srgbClr val="B32C16"/>
                      </a:solidFill>
                      <a:prstDash val="solid"/>
                    </a:lnT>
                    <a:lnB w="12700">
                      <a:solidFill>
                        <a:srgbClr val="B32C16"/>
                      </a:solidFill>
                      <a:prstDash val="solid"/>
                    </a:lnB>
                    <a:solidFill>
                      <a:srgbClr val="F1E8E7"/>
                    </a:solidFill>
                  </a:tcPr>
                </a:tc>
                <a:tc>
                  <a:txBody>
                    <a:bodyPr/>
                    <a:lstStyle/>
                    <a:p>
                      <a:pPr marR="728980" algn="r">
                        <a:lnSpc>
                          <a:spcPts val="1639"/>
                        </a:lnSpc>
                      </a:pPr>
                      <a:r>
                        <a:rPr lang="ru-RU" sz="1400" spc="5" dirty="0" smtClean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67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32C16"/>
                      </a:solidFill>
                      <a:prstDash val="solid"/>
                    </a:lnL>
                    <a:lnR w="12700">
                      <a:solidFill>
                        <a:srgbClr val="B32C16"/>
                      </a:solidFill>
                      <a:prstDash val="solid"/>
                    </a:lnR>
                    <a:lnT w="12700">
                      <a:solidFill>
                        <a:srgbClr val="B32C16"/>
                      </a:solidFill>
                      <a:prstDash val="solid"/>
                    </a:lnT>
                    <a:lnB w="12700">
                      <a:solidFill>
                        <a:srgbClr val="B32C16"/>
                      </a:solidFill>
                      <a:prstDash val="solid"/>
                    </a:lnB>
                    <a:solidFill>
                      <a:srgbClr val="F1E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93725">
                <a:tc>
                  <a:txBody>
                    <a:bodyPr/>
                    <a:lstStyle/>
                    <a:p>
                      <a:pPr marL="68580">
                        <a:lnSpc>
                          <a:spcPts val="1645"/>
                        </a:lnSpc>
                      </a:pPr>
                      <a:r>
                        <a:rPr sz="1400" spc="-1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от</a:t>
                      </a:r>
                      <a:r>
                        <a:rPr sz="1400" spc="-2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400" spc="-3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до</a:t>
                      </a:r>
                      <a:r>
                        <a:rPr sz="1400" spc="-3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sz="1400" spc="-1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лет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32C16"/>
                      </a:solidFill>
                      <a:prstDash val="solid"/>
                    </a:lnL>
                    <a:lnR w="12700">
                      <a:solidFill>
                        <a:srgbClr val="B32C16"/>
                      </a:solidFill>
                      <a:prstDash val="solid"/>
                    </a:lnR>
                    <a:lnT w="12700">
                      <a:solidFill>
                        <a:srgbClr val="B32C16"/>
                      </a:solidFill>
                      <a:prstDash val="solid"/>
                    </a:lnT>
                    <a:lnB w="12700">
                      <a:solidFill>
                        <a:srgbClr val="B32C16"/>
                      </a:solidFill>
                      <a:prstDash val="solid"/>
                    </a:lnB>
                    <a:solidFill>
                      <a:srgbClr val="F1E8E7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645"/>
                        </a:lnSpc>
                      </a:pPr>
                      <a:r>
                        <a:rPr sz="140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младшая</a:t>
                      </a:r>
                      <a:r>
                        <a:rPr sz="1400" spc="-3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группа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32C16"/>
                      </a:solidFill>
                      <a:prstDash val="solid"/>
                    </a:lnL>
                    <a:lnR w="12700">
                      <a:solidFill>
                        <a:srgbClr val="B32C16"/>
                      </a:solidFill>
                      <a:prstDash val="solid"/>
                    </a:lnR>
                    <a:lnT w="12700">
                      <a:solidFill>
                        <a:srgbClr val="B32C16"/>
                      </a:solidFill>
                      <a:prstDash val="solid"/>
                    </a:lnT>
                    <a:lnB w="12700">
                      <a:solidFill>
                        <a:srgbClr val="B32C16"/>
                      </a:solidFill>
                      <a:prstDash val="solid"/>
                    </a:lnB>
                    <a:solidFill>
                      <a:srgbClr val="F1E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45"/>
                        </a:lnSpc>
                      </a:pPr>
                      <a:r>
                        <a:rPr lang="ru-RU" sz="1400" dirty="0" smtClean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4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32C16"/>
                      </a:solidFill>
                      <a:prstDash val="solid"/>
                    </a:lnL>
                    <a:lnR w="12700">
                      <a:solidFill>
                        <a:srgbClr val="B32C16"/>
                      </a:solidFill>
                      <a:prstDash val="solid"/>
                    </a:lnR>
                    <a:lnT w="12700">
                      <a:solidFill>
                        <a:srgbClr val="B32C16"/>
                      </a:solidFill>
                      <a:prstDash val="solid"/>
                    </a:lnT>
                    <a:lnB w="12700">
                      <a:solidFill>
                        <a:srgbClr val="B32C16"/>
                      </a:solidFill>
                      <a:prstDash val="solid"/>
                    </a:lnB>
                    <a:solidFill>
                      <a:srgbClr val="F1E8E7"/>
                    </a:solidFill>
                  </a:tcPr>
                </a:tc>
                <a:tc>
                  <a:txBody>
                    <a:bodyPr/>
                    <a:lstStyle/>
                    <a:p>
                      <a:pPr marR="685800" algn="r">
                        <a:lnSpc>
                          <a:spcPts val="1645"/>
                        </a:lnSpc>
                      </a:pPr>
                      <a:r>
                        <a:rPr lang="ru-RU" sz="1400" spc="5" dirty="0" smtClean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83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32C16"/>
                      </a:solidFill>
                      <a:prstDash val="solid"/>
                    </a:lnL>
                    <a:lnR w="12700">
                      <a:solidFill>
                        <a:srgbClr val="B32C16"/>
                      </a:solidFill>
                      <a:prstDash val="solid"/>
                    </a:lnR>
                    <a:lnT w="12700">
                      <a:solidFill>
                        <a:srgbClr val="B32C16"/>
                      </a:solidFill>
                      <a:prstDash val="solid"/>
                    </a:lnT>
                    <a:lnB w="12700">
                      <a:solidFill>
                        <a:srgbClr val="B32C16"/>
                      </a:solidFill>
                      <a:prstDash val="solid"/>
                    </a:lnB>
                    <a:solidFill>
                      <a:srgbClr val="F1E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93725">
                <a:tc>
                  <a:txBody>
                    <a:bodyPr/>
                    <a:lstStyle/>
                    <a:p>
                      <a:pPr marL="68580">
                        <a:lnSpc>
                          <a:spcPts val="1639"/>
                        </a:lnSpc>
                      </a:pPr>
                      <a:r>
                        <a:rPr sz="1400" spc="-1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от</a:t>
                      </a:r>
                      <a:r>
                        <a:rPr sz="1400" spc="-2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sz="1400" spc="-3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до</a:t>
                      </a:r>
                      <a:r>
                        <a:rPr sz="1400" spc="-3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1400" spc="-1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лет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32C16"/>
                      </a:solidFill>
                      <a:prstDash val="solid"/>
                    </a:lnL>
                    <a:lnR w="12700">
                      <a:solidFill>
                        <a:srgbClr val="B32C16"/>
                      </a:solidFill>
                      <a:prstDash val="solid"/>
                    </a:lnR>
                    <a:lnT w="12700">
                      <a:solidFill>
                        <a:srgbClr val="B32C16"/>
                      </a:solidFill>
                      <a:prstDash val="solid"/>
                    </a:lnT>
                    <a:lnB w="12700">
                      <a:solidFill>
                        <a:srgbClr val="B32C16"/>
                      </a:solidFill>
                      <a:prstDash val="solid"/>
                    </a:lnB>
                    <a:solidFill>
                      <a:srgbClr val="F1E8E7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639"/>
                        </a:lnSpc>
                      </a:pPr>
                      <a:r>
                        <a:rPr sz="1400" spc="-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средняя</a:t>
                      </a:r>
                      <a:r>
                        <a:rPr sz="1400" spc="-3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группа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32C16"/>
                      </a:solidFill>
                      <a:prstDash val="solid"/>
                    </a:lnL>
                    <a:lnR w="12700">
                      <a:solidFill>
                        <a:srgbClr val="B32C16"/>
                      </a:solidFill>
                      <a:prstDash val="solid"/>
                    </a:lnR>
                    <a:lnT w="12700">
                      <a:solidFill>
                        <a:srgbClr val="B32C16"/>
                      </a:solidFill>
                      <a:prstDash val="solid"/>
                    </a:lnT>
                    <a:lnB w="12700">
                      <a:solidFill>
                        <a:srgbClr val="B32C16"/>
                      </a:solidFill>
                      <a:prstDash val="solid"/>
                    </a:lnB>
                    <a:solidFill>
                      <a:srgbClr val="F1E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9"/>
                        </a:lnSpc>
                      </a:pPr>
                      <a:r>
                        <a:rPr lang="ru-RU" sz="1400" dirty="0" smtClean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32C16"/>
                      </a:solidFill>
                      <a:prstDash val="solid"/>
                    </a:lnL>
                    <a:lnR w="12700">
                      <a:solidFill>
                        <a:srgbClr val="B32C16"/>
                      </a:solidFill>
                      <a:prstDash val="solid"/>
                    </a:lnR>
                    <a:lnT w="12700">
                      <a:solidFill>
                        <a:srgbClr val="B32C16"/>
                      </a:solidFill>
                      <a:prstDash val="solid"/>
                    </a:lnT>
                    <a:lnB w="12700">
                      <a:solidFill>
                        <a:srgbClr val="B32C16"/>
                      </a:solidFill>
                      <a:prstDash val="solid"/>
                    </a:lnB>
                    <a:solidFill>
                      <a:srgbClr val="F1E8E7"/>
                    </a:solidFill>
                  </a:tcPr>
                </a:tc>
                <a:tc>
                  <a:txBody>
                    <a:bodyPr/>
                    <a:lstStyle/>
                    <a:p>
                      <a:pPr marR="728980" algn="r">
                        <a:lnSpc>
                          <a:spcPts val="1639"/>
                        </a:lnSpc>
                      </a:pPr>
                      <a:r>
                        <a:rPr lang="ru-RU" sz="1400" spc="5" dirty="0" smtClean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68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32C16"/>
                      </a:solidFill>
                      <a:prstDash val="solid"/>
                    </a:lnL>
                    <a:lnR w="12700">
                      <a:solidFill>
                        <a:srgbClr val="B32C16"/>
                      </a:solidFill>
                      <a:prstDash val="solid"/>
                    </a:lnR>
                    <a:lnT w="12700">
                      <a:solidFill>
                        <a:srgbClr val="B32C16"/>
                      </a:solidFill>
                      <a:prstDash val="solid"/>
                    </a:lnT>
                    <a:lnB w="12700">
                      <a:solidFill>
                        <a:srgbClr val="B32C16"/>
                      </a:solidFill>
                      <a:prstDash val="solid"/>
                    </a:lnB>
                    <a:solidFill>
                      <a:srgbClr val="F1E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93725">
                <a:tc>
                  <a:txBody>
                    <a:bodyPr/>
                    <a:lstStyle/>
                    <a:p>
                      <a:pPr marL="68580">
                        <a:lnSpc>
                          <a:spcPts val="1645"/>
                        </a:lnSpc>
                      </a:pPr>
                      <a:r>
                        <a:rPr sz="1400" spc="-1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от</a:t>
                      </a:r>
                      <a:r>
                        <a:rPr sz="1400" spc="-2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1400" spc="-3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до</a:t>
                      </a:r>
                      <a:r>
                        <a:rPr sz="1400" spc="-3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sz="1400" spc="-1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лет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32C16"/>
                      </a:solidFill>
                      <a:prstDash val="solid"/>
                    </a:lnL>
                    <a:lnR w="12700">
                      <a:solidFill>
                        <a:srgbClr val="B32C16"/>
                      </a:solidFill>
                      <a:prstDash val="solid"/>
                    </a:lnR>
                    <a:lnT w="12700">
                      <a:solidFill>
                        <a:srgbClr val="B32C16"/>
                      </a:solidFill>
                      <a:prstDash val="solid"/>
                    </a:lnT>
                    <a:lnB w="12700">
                      <a:solidFill>
                        <a:srgbClr val="B32C16"/>
                      </a:solidFill>
                      <a:prstDash val="solid"/>
                    </a:lnB>
                    <a:solidFill>
                      <a:srgbClr val="F1E8E7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645"/>
                        </a:lnSpc>
                      </a:pPr>
                      <a:r>
                        <a:rPr sz="140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старшая</a:t>
                      </a:r>
                      <a:r>
                        <a:rPr sz="1400" spc="-2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группа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32C16"/>
                      </a:solidFill>
                      <a:prstDash val="solid"/>
                    </a:lnL>
                    <a:lnR w="12700">
                      <a:solidFill>
                        <a:srgbClr val="B32C16"/>
                      </a:solidFill>
                      <a:prstDash val="solid"/>
                    </a:lnR>
                    <a:lnT w="12700">
                      <a:solidFill>
                        <a:srgbClr val="B32C16"/>
                      </a:solidFill>
                      <a:prstDash val="solid"/>
                    </a:lnT>
                    <a:lnB w="12700">
                      <a:solidFill>
                        <a:srgbClr val="B32C16"/>
                      </a:solidFill>
                      <a:prstDash val="solid"/>
                    </a:lnB>
                    <a:solidFill>
                      <a:srgbClr val="F1E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45"/>
                        </a:lnSpc>
                      </a:pPr>
                      <a:r>
                        <a:rPr lang="ru-RU" sz="1400" dirty="0" smtClean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32C16"/>
                      </a:solidFill>
                      <a:prstDash val="solid"/>
                    </a:lnL>
                    <a:lnR w="12700">
                      <a:solidFill>
                        <a:srgbClr val="B32C16"/>
                      </a:solidFill>
                      <a:prstDash val="solid"/>
                    </a:lnR>
                    <a:lnT w="12700">
                      <a:solidFill>
                        <a:srgbClr val="B32C16"/>
                      </a:solidFill>
                      <a:prstDash val="solid"/>
                    </a:lnT>
                    <a:lnB w="12700">
                      <a:solidFill>
                        <a:srgbClr val="B32C16"/>
                      </a:solidFill>
                      <a:prstDash val="solid"/>
                    </a:lnB>
                    <a:solidFill>
                      <a:srgbClr val="F1E8E7"/>
                    </a:solidFill>
                  </a:tcPr>
                </a:tc>
                <a:tc>
                  <a:txBody>
                    <a:bodyPr/>
                    <a:lstStyle/>
                    <a:p>
                      <a:pPr marR="728980" algn="r">
                        <a:lnSpc>
                          <a:spcPts val="1645"/>
                        </a:lnSpc>
                      </a:pPr>
                      <a:r>
                        <a:rPr lang="ru-RU" sz="1400" spc="5" dirty="0" smtClean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25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32C16"/>
                      </a:solidFill>
                      <a:prstDash val="solid"/>
                    </a:lnL>
                    <a:lnR w="12700">
                      <a:solidFill>
                        <a:srgbClr val="B32C16"/>
                      </a:solidFill>
                      <a:prstDash val="solid"/>
                    </a:lnR>
                    <a:lnT w="12700">
                      <a:solidFill>
                        <a:srgbClr val="B32C16"/>
                      </a:solidFill>
                      <a:prstDash val="solid"/>
                    </a:lnT>
                    <a:lnB w="12700">
                      <a:solidFill>
                        <a:srgbClr val="B32C16"/>
                      </a:solidFill>
                      <a:prstDash val="solid"/>
                    </a:lnB>
                    <a:solidFill>
                      <a:srgbClr val="F1E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93725">
                <a:tc>
                  <a:txBody>
                    <a:bodyPr/>
                    <a:lstStyle/>
                    <a:p>
                      <a:pPr marL="68580">
                        <a:lnSpc>
                          <a:spcPts val="1645"/>
                        </a:lnSpc>
                      </a:pPr>
                      <a:r>
                        <a:rPr sz="1400" spc="-1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от</a:t>
                      </a:r>
                      <a:r>
                        <a:rPr sz="1400" spc="-2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sz="1400" spc="-3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до</a:t>
                      </a:r>
                      <a:r>
                        <a:rPr sz="1400" spc="-3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7</a:t>
                      </a:r>
                      <a:r>
                        <a:rPr sz="1400" spc="-1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лет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32C16"/>
                      </a:solidFill>
                      <a:prstDash val="solid"/>
                    </a:lnL>
                    <a:lnR w="12700">
                      <a:solidFill>
                        <a:srgbClr val="B32C16"/>
                      </a:solidFill>
                      <a:prstDash val="solid"/>
                    </a:lnR>
                    <a:lnT w="12700">
                      <a:solidFill>
                        <a:srgbClr val="B32C16"/>
                      </a:solidFill>
                      <a:prstDash val="solid"/>
                    </a:lnT>
                    <a:lnB w="12700">
                      <a:solidFill>
                        <a:srgbClr val="B32C16"/>
                      </a:solidFill>
                      <a:prstDash val="solid"/>
                    </a:lnB>
                    <a:solidFill>
                      <a:srgbClr val="F1E8E7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645"/>
                        </a:lnSpc>
                      </a:pPr>
                      <a:r>
                        <a:rPr sz="1400" spc="-1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подготовительная</a:t>
                      </a:r>
                      <a:r>
                        <a:rPr sz="1400" spc="-2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400" spc="-2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школе </a:t>
                      </a:r>
                      <a:r>
                        <a:rPr sz="1400" spc="-1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группа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32C16"/>
                      </a:solidFill>
                      <a:prstDash val="solid"/>
                    </a:lnL>
                    <a:lnR w="12700">
                      <a:solidFill>
                        <a:srgbClr val="B32C16"/>
                      </a:solidFill>
                      <a:prstDash val="solid"/>
                    </a:lnR>
                    <a:lnT w="12700">
                      <a:solidFill>
                        <a:srgbClr val="B32C16"/>
                      </a:solidFill>
                      <a:prstDash val="solid"/>
                    </a:lnT>
                    <a:lnB w="12700">
                      <a:solidFill>
                        <a:srgbClr val="B32C16"/>
                      </a:solidFill>
                      <a:prstDash val="solid"/>
                    </a:lnB>
                    <a:solidFill>
                      <a:srgbClr val="F1E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45"/>
                        </a:lnSpc>
                      </a:pPr>
                      <a:r>
                        <a:rPr lang="ru-RU" sz="1400" dirty="0" smtClean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32C16"/>
                      </a:solidFill>
                      <a:prstDash val="solid"/>
                    </a:lnL>
                    <a:lnR w="12700">
                      <a:solidFill>
                        <a:srgbClr val="B32C16"/>
                      </a:solidFill>
                      <a:prstDash val="solid"/>
                    </a:lnR>
                    <a:lnT w="12700">
                      <a:solidFill>
                        <a:srgbClr val="B32C16"/>
                      </a:solidFill>
                      <a:prstDash val="solid"/>
                    </a:lnT>
                    <a:lnB w="12700">
                      <a:solidFill>
                        <a:srgbClr val="B32C16"/>
                      </a:solidFill>
                      <a:prstDash val="solid"/>
                    </a:lnB>
                    <a:solidFill>
                      <a:srgbClr val="F1E8E7"/>
                    </a:solidFill>
                  </a:tcPr>
                </a:tc>
                <a:tc>
                  <a:txBody>
                    <a:bodyPr/>
                    <a:lstStyle/>
                    <a:p>
                      <a:pPr marR="728980" algn="r">
                        <a:lnSpc>
                          <a:spcPts val="1645"/>
                        </a:lnSpc>
                      </a:pPr>
                      <a:r>
                        <a:rPr lang="ru-RU" sz="1400" spc="5" dirty="0" smtClean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57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32C16"/>
                      </a:solidFill>
                      <a:prstDash val="solid"/>
                    </a:lnL>
                    <a:lnR w="12700">
                      <a:solidFill>
                        <a:srgbClr val="B32C16"/>
                      </a:solidFill>
                      <a:prstDash val="solid"/>
                    </a:lnR>
                    <a:lnT w="12700">
                      <a:solidFill>
                        <a:srgbClr val="B32C16"/>
                      </a:solidFill>
                      <a:prstDash val="solid"/>
                    </a:lnT>
                    <a:lnB w="12700">
                      <a:solidFill>
                        <a:srgbClr val="B32C16"/>
                      </a:solidFill>
                      <a:prstDash val="solid"/>
                    </a:lnB>
                    <a:solidFill>
                      <a:srgbClr val="F1E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68580">
                        <a:lnSpc>
                          <a:spcPts val="1645"/>
                        </a:lnSpc>
                      </a:pPr>
                      <a:r>
                        <a:rPr sz="1400" b="1" spc="-1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ИТОГО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32C16"/>
                      </a:solidFill>
                      <a:prstDash val="solid"/>
                    </a:lnL>
                    <a:lnR w="12700">
                      <a:solidFill>
                        <a:srgbClr val="B32C16"/>
                      </a:solidFill>
                      <a:prstDash val="solid"/>
                    </a:lnR>
                    <a:lnT w="12700">
                      <a:solidFill>
                        <a:srgbClr val="B32C16"/>
                      </a:solidFill>
                      <a:prstDash val="solid"/>
                    </a:lnT>
                    <a:lnB w="12700">
                      <a:solidFill>
                        <a:srgbClr val="B32C16"/>
                      </a:solidFill>
                      <a:prstDash val="solid"/>
                    </a:lnB>
                    <a:solidFill>
                      <a:srgbClr val="F1E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32C16"/>
                      </a:solidFill>
                      <a:prstDash val="solid"/>
                    </a:lnL>
                    <a:lnR w="12700">
                      <a:solidFill>
                        <a:srgbClr val="B32C16"/>
                      </a:solidFill>
                      <a:prstDash val="solid"/>
                    </a:lnR>
                    <a:lnT w="12700">
                      <a:solidFill>
                        <a:srgbClr val="B32C16"/>
                      </a:solidFill>
                      <a:prstDash val="solid"/>
                    </a:lnT>
                    <a:lnB w="12700">
                      <a:solidFill>
                        <a:srgbClr val="B32C16"/>
                      </a:solidFill>
                      <a:prstDash val="solid"/>
                    </a:lnB>
                    <a:solidFill>
                      <a:srgbClr val="F1E8E7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645"/>
                        </a:lnSpc>
                      </a:pPr>
                      <a:r>
                        <a:rPr sz="1400" spc="5" dirty="0" smtClean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lang="ru-RU" sz="1400" spc="5" dirty="0" smtClean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6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32C16"/>
                      </a:solidFill>
                      <a:prstDash val="solid"/>
                    </a:lnL>
                    <a:lnR w="12700">
                      <a:solidFill>
                        <a:srgbClr val="B32C16"/>
                      </a:solidFill>
                      <a:prstDash val="solid"/>
                    </a:lnR>
                    <a:lnT w="12700">
                      <a:solidFill>
                        <a:srgbClr val="B32C16"/>
                      </a:solidFill>
                      <a:prstDash val="solid"/>
                    </a:lnT>
                    <a:lnB w="12700">
                      <a:solidFill>
                        <a:srgbClr val="B32C16"/>
                      </a:solidFill>
                      <a:prstDash val="solid"/>
                    </a:lnB>
                    <a:solidFill>
                      <a:srgbClr val="F1E8E7"/>
                    </a:solidFill>
                  </a:tcPr>
                </a:tc>
                <a:tc>
                  <a:txBody>
                    <a:bodyPr/>
                    <a:lstStyle/>
                    <a:p>
                      <a:pPr marR="685800" algn="r">
                        <a:lnSpc>
                          <a:spcPts val="1645"/>
                        </a:lnSpc>
                      </a:pPr>
                      <a:r>
                        <a:rPr sz="1400" spc="5" dirty="0" smtClean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lang="ru-RU" sz="1400" spc="5" dirty="0" smtClean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20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32C16"/>
                      </a:solidFill>
                      <a:prstDash val="solid"/>
                    </a:lnL>
                    <a:lnR w="12700">
                      <a:solidFill>
                        <a:srgbClr val="B32C16"/>
                      </a:solidFill>
                      <a:prstDash val="solid"/>
                    </a:lnR>
                    <a:lnT w="12700">
                      <a:solidFill>
                        <a:srgbClr val="B32C16"/>
                      </a:solidFill>
                      <a:prstDash val="solid"/>
                    </a:lnT>
                    <a:lnB w="12700">
                      <a:solidFill>
                        <a:srgbClr val="B32C16"/>
                      </a:solidFill>
                      <a:prstDash val="solid"/>
                    </a:lnB>
                    <a:solidFill>
                      <a:srgbClr val="F1E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3000" y="990600"/>
            <a:ext cx="6193155" cy="45993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b="1" spc="-5" dirty="0">
                <a:solidFill>
                  <a:srgbClr val="5F5F5F"/>
                </a:solidFill>
                <a:latin typeface="Times New Roman"/>
                <a:cs typeface="Times New Roman"/>
              </a:rPr>
              <a:t>В</a:t>
            </a:r>
            <a:r>
              <a:rPr sz="2500" b="1" spc="-2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500" b="1" spc="-5" dirty="0">
                <a:solidFill>
                  <a:srgbClr val="5F5F5F"/>
                </a:solidFill>
                <a:latin typeface="Times New Roman"/>
                <a:cs typeface="Times New Roman"/>
              </a:rPr>
              <a:t>своей</a:t>
            </a:r>
            <a:r>
              <a:rPr sz="2500" b="1" spc="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500" b="1" spc="-5" dirty="0">
                <a:solidFill>
                  <a:srgbClr val="5F5F5F"/>
                </a:solidFill>
                <a:latin typeface="Times New Roman"/>
                <a:cs typeface="Times New Roman"/>
              </a:rPr>
              <a:t>деятельности</a:t>
            </a:r>
            <a:endParaRPr sz="25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500" b="1" spc="-5" dirty="0">
                <a:solidFill>
                  <a:srgbClr val="5F5F5F"/>
                </a:solidFill>
                <a:latin typeface="Times New Roman"/>
                <a:cs typeface="Times New Roman"/>
              </a:rPr>
              <a:t>МДОУ</a:t>
            </a:r>
            <a:r>
              <a:rPr sz="2500" b="1" spc="1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500" b="1" spc="-5" dirty="0">
                <a:solidFill>
                  <a:srgbClr val="5F5F5F"/>
                </a:solidFill>
                <a:latin typeface="Times New Roman"/>
                <a:cs typeface="Times New Roman"/>
              </a:rPr>
              <a:t>№</a:t>
            </a:r>
            <a:r>
              <a:rPr sz="2500" b="1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500" b="1" spc="-5" dirty="0">
                <a:solidFill>
                  <a:srgbClr val="5F5F5F"/>
                </a:solidFill>
                <a:latin typeface="Times New Roman"/>
                <a:cs typeface="Times New Roman"/>
              </a:rPr>
              <a:t>23</a:t>
            </a:r>
            <a:r>
              <a:rPr sz="2500" b="1" spc="-1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500" b="1" spc="-5" dirty="0">
                <a:solidFill>
                  <a:srgbClr val="5F5F5F"/>
                </a:solidFill>
                <a:latin typeface="Times New Roman"/>
                <a:cs typeface="Times New Roman"/>
              </a:rPr>
              <a:t>«Ромашка»</a:t>
            </a:r>
            <a:r>
              <a:rPr sz="2500" b="1" spc="1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500" b="1" spc="-10" dirty="0">
                <a:solidFill>
                  <a:srgbClr val="5F5F5F"/>
                </a:solidFill>
                <a:latin typeface="Times New Roman"/>
                <a:cs typeface="Times New Roman"/>
              </a:rPr>
              <a:t>руководствуется:</a:t>
            </a:r>
            <a:endParaRPr sz="25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6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500" spc="-10" dirty="0">
                <a:solidFill>
                  <a:srgbClr val="5F5F5F"/>
                </a:solidFill>
                <a:latin typeface="Times New Roman"/>
                <a:cs typeface="Times New Roman"/>
              </a:rPr>
              <a:t>-нормативно</a:t>
            </a:r>
            <a:r>
              <a:rPr sz="2500" spc="1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500" spc="-10" dirty="0">
                <a:solidFill>
                  <a:srgbClr val="5F5F5F"/>
                </a:solidFill>
                <a:latin typeface="Times New Roman"/>
                <a:cs typeface="Times New Roman"/>
              </a:rPr>
              <a:t>правовыми</a:t>
            </a:r>
            <a:r>
              <a:rPr sz="2500" spc="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5F5F5F"/>
                </a:solidFill>
                <a:latin typeface="Times New Roman"/>
                <a:cs typeface="Times New Roman"/>
              </a:rPr>
              <a:t>документами</a:t>
            </a:r>
            <a:endParaRPr sz="2500" dirty="0">
              <a:latin typeface="Times New Roman"/>
              <a:cs typeface="Times New Roman"/>
            </a:endParaRPr>
          </a:p>
          <a:p>
            <a:pPr marL="198120" indent="-186055">
              <a:lnSpc>
                <a:spcPct val="100000"/>
              </a:lnSpc>
              <a:buChar char="-"/>
              <a:tabLst>
                <a:tab pos="198755" algn="l"/>
              </a:tabLst>
            </a:pPr>
            <a:r>
              <a:rPr sz="2500" spc="-10" dirty="0">
                <a:solidFill>
                  <a:srgbClr val="5F5F5F"/>
                </a:solidFill>
                <a:latin typeface="Times New Roman"/>
                <a:cs typeface="Times New Roman"/>
              </a:rPr>
              <a:t>локальными </a:t>
            </a:r>
            <a:r>
              <a:rPr sz="2500" spc="-5" dirty="0">
                <a:solidFill>
                  <a:srgbClr val="5F5F5F"/>
                </a:solidFill>
                <a:latin typeface="Times New Roman"/>
                <a:cs typeface="Times New Roman"/>
              </a:rPr>
              <a:t>актами</a:t>
            </a:r>
            <a:endParaRPr sz="2500" dirty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2500" spc="-5" dirty="0">
                <a:solidFill>
                  <a:srgbClr val="5F5F5F"/>
                </a:solidFill>
                <a:latin typeface="Times New Roman"/>
                <a:cs typeface="Times New Roman"/>
              </a:rPr>
              <a:t>-основной</a:t>
            </a:r>
            <a:r>
              <a:rPr sz="2500" spc="1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500" spc="-5" dirty="0">
                <a:solidFill>
                  <a:srgbClr val="5F5F5F"/>
                </a:solidFill>
                <a:latin typeface="Times New Roman"/>
                <a:cs typeface="Times New Roman"/>
              </a:rPr>
              <a:t>общеобразовательной</a:t>
            </a:r>
            <a:r>
              <a:rPr sz="2500" spc="4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500" spc="-10" dirty="0">
                <a:solidFill>
                  <a:srgbClr val="5F5F5F"/>
                </a:solidFill>
                <a:latin typeface="Times New Roman"/>
                <a:cs typeface="Times New Roman"/>
              </a:rPr>
              <a:t>программой </a:t>
            </a:r>
            <a:r>
              <a:rPr sz="2500" spc="-61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5F5F5F"/>
                </a:solidFill>
                <a:latin typeface="Times New Roman"/>
                <a:cs typeface="Times New Roman"/>
              </a:rPr>
              <a:t>учреждения</a:t>
            </a:r>
            <a:endParaRPr sz="25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500" spc="-10" dirty="0">
                <a:solidFill>
                  <a:srgbClr val="5F5F5F"/>
                </a:solidFill>
                <a:latin typeface="Times New Roman"/>
                <a:cs typeface="Times New Roman"/>
              </a:rPr>
              <a:t>-планом</a:t>
            </a:r>
            <a:r>
              <a:rPr sz="2500" spc="2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500" spc="-5" dirty="0">
                <a:solidFill>
                  <a:srgbClr val="5F5F5F"/>
                </a:solidFill>
                <a:latin typeface="Times New Roman"/>
                <a:cs typeface="Times New Roman"/>
              </a:rPr>
              <a:t>работы</a:t>
            </a:r>
            <a:r>
              <a:rPr sz="250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500" spc="-5" dirty="0">
                <a:solidFill>
                  <a:srgbClr val="5F5F5F"/>
                </a:solidFill>
                <a:latin typeface="Times New Roman"/>
                <a:cs typeface="Times New Roman"/>
              </a:rPr>
              <a:t>на </a:t>
            </a:r>
            <a:r>
              <a:rPr sz="2500" dirty="0">
                <a:solidFill>
                  <a:srgbClr val="5F5F5F"/>
                </a:solidFill>
                <a:latin typeface="Times New Roman"/>
                <a:cs typeface="Times New Roman"/>
              </a:rPr>
              <a:t>учебный</a:t>
            </a:r>
            <a:r>
              <a:rPr sz="2500" spc="-2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500" spc="-10" dirty="0">
                <a:solidFill>
                  <a:srgbClr val="5F5F5F"/>
                </a:solidFill>
                <a:latin typeface="Times New Roman"/>
                <a:cs typeface="Times New Roman"/>
              </a:rPr>
              <a:t>год</a:t>
            </a:r>
            <a:endParaRPr sz="2500" dirty="0">
              <a:latin typeface="Times New Roman"/>
              <a:cs typeface="Times New Roman"/>
            </a:endParaRPr>
          </a:p>
          <a:p>
            <a:pPr marL="198120" indent="-186055">
              <a:lnSpc>
                <a:spcPct val="100000"/>
              </a:lnSpc>
              <a:buChar char="-"/>
              <a:tabLst>
                <a:tab pos="198755" algn="l"/>
              </a:tabLst>
            </a:pPr>
            <a:r>
              <a:rPr sz="2500" spc="-10" dirty="0">
                <a:solidFill>
                  <a:srgbClr val="5F5F5F"/>
                </a:solidFill>
                <a:latin typeface="Times New Roman"/>
                <a:cs typeface="Times New Roman"/>
              </a:rPr>
              <a:t>программой</a:t>
            </a:r>
            <a:r>
              <a:rPr sz="2500" spc="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500" spc="-5" dirty="0">
                <a:solidFill>
                  <a:srgbClr val="5F5F5F"/>
                </a:solidFill>
                <a:latin typeface="Times New Roman"/>
                <a:cs typeface="Times New Roman"/>
              </a:rPr>
              <a:t>развития</a:t>
            </a:r>
            <a:r>
              <a:rPr sz="2500" spc="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500" spc="-10" dirty="0">
                <a:solidFill>
                  <a:srgbClr val="5F5F5F"/>
                </a:solidFill>
                <a:latin typeface="Times New Roman"/>
                <a:cs typeface="Times New Roman"/>
              </a:rPr>
              <a:t>ДОУ</a:t>
            </a:r>
            <a:endParaRPr sz="25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500" spc="-10" dirty="0">
                <a:solidFill>
                  <a:srgbClr val="5F5F5F"/>
                </a:solidFill>
                <a:latin typeface="Times New Roman"/>
                <a:cs typeface="Times New Roman"/>
              </a:rPr>
              <a:t>-ежегодной</a:t>
            </a:r>
            <a:r>
              <a:rPr sz="2500" spc="1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500" spc="-5" dirty="0">
                <a:solidFill>
                  <a:srgbClr val="5F5F5F"/>
                </a:solidFill>
                <a:latin typeface="Times New Roman"/>
                <a:cs typeface="Times New Roman"/>
              </a:rPr>
              <a:t>самооценкой</a:t>
            </a:r>
            <a:endParaRPr sz="2500" dirty="0">
              <a:latin typeface="Times New Roman"/>
              <a:cs typeface="Times New Roman"/>
            </a:endParaRPr>
          </a:p>
          <a:p>
            <a:pPr marL="198120" indent="-186055">
              <a:lnSpc>
                <a:spcPct val="100000"/>
              </a:lnSpc>
              <a:buChar char="-"/>
              <a:tabLst>
                <a:tab pos="198755" algn="l"/>
              </a:tabLst>
            </a:pPr>
            <a:r>
              <a:rPr sz="2500" spc="-5" dirty="0">
                <a:solidFill>
                  <a:srgbClr val="5F5F5F"/>
                </a:solidFill>
                <a:latin typeface="Times New Roman"/>
                <a:cs typeface="Times New Roman"/>
              </a:rPr>
              <a:t>муниципальным</a:t>
            </a:r>
            <a:r>
              <a:rPr sz="2500" spc="-2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500" spc="-10" dirty="0">
                <a:solidFill>
                  <a:srgbClr val="5F5F5F"/>
                </a:solidFill>
                <a:latin typeface="Times New Roman"/>
                <a:cs typeface="Times New Roman"/>
              </a:rPr>
              <a:t>заданием</a:t>
            </a:r>
            <a:endParaRPr sz="2500" dirty="0">
              <a:latin typeface="Times New Roman"/>
              <a:cs typeface="Times New Roman"/>
            </a:endParaRPr>
          </a:p>
          <a:p>
            <a:pPr marL="198120" indent="-186055">
              <a:lnSpc>
                <a:spcPct val="100000"/>
              </a:lnSpc>
              <a:spcBef>
                <a:spcPts val="15"/>
              </a:spcBef>
              <a:buChar char="-"/>
              <a:tabLst>
                <a:tab pos="198755" algn="l"/>
              </a:tabLst>
            </a:pPr>
            <a:r>
              <a:rPr sz="2500" spc="-10" dirty="0">
                <a:solidFill>
                  <a:srgbClr val="5F5F5F"/>
                </a:solidFill>
                <a:latin typeface="Times New Roman"/>
                <a:cs typeface="Times New Roman"/>
              </a:rPr>
              <a:t>планом</a:t>
            </a:r>
            <a:r>
              <a:rPr sz="2500" spc="-1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500" spc="-10" dirty="0">
                <a:solidFill>
                  <a:srgbClr val="5F5F5F"/>
                </a:solidFill>
                <a:latin typeface="Times New Roman"/>
                <a:cs typeface="Times New Roman"/>
              </a:rPr>
              <a:t>ФХД</a:t>
            </a:r>
            <a:endParaRPr sz="25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67305" y="2586354"/>
            <a:ext cx="465074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5580" marR="5080" indent="-182880">
              <a:lnSpc>
                <a:spcPct val="100000"/>
              </a:lnSpc>
              <a:spcBef>
                <a:spcPts val="95"/>
              </a:spcBef>
            </a:pPr>
            <a:r>
              <a:rPr b="1" spc="-10" dirty="0">
                <a:latin typeface="Times New Roman"/>
                <a:cs typeface="Times New Roman"/>
              </a:rPr>
              <a:t>ФИНАНСОВЫЕ РЕСУРСЫ </a:t>
            </a:r>
            <a:r>
              <a:rPr b="1" spc="-68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И</a:t>
            </a:r>
            <a:r>
              <a:rPr b="1" spc="-2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ИХ</a:t>
            </a:r>
            <a:r>
              <a:rPr b="1" spc="-20" dirty="0">
                <a:latin typeface="Times New Roman"/>
                <a:cs typeface="Times New Roman"/>
              </a:rPr>
              <a:t> </a:t>
            </a:r>
            <a:r>
              <a:rPr b="1" spc="-40" dirty="0">
                <a:latin typeface="Times New Roman"/>
                <a:cs typeface="Times New Roman"/>
              </a:rPr>
              <a:t>ИСПОЛЬЗОВАНИЕ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1747323"/>
              </p:ext>
            </p:extLst>
          </p:nvPr>
        </p:nvGraphicFramePr>
        <p:xfrm>
          <a:off x="886142" y="2107724"/>
          <a:ext cx="6120129" cy="17640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073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127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99085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b="1" spc="-1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Источник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8315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spc="-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Местный</a:t>
                      </a:r>
                      <a:r>
                        <a:rPr sz="1600" spc="2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2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бюджет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600" spc="-5" dirty="0" smtClean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7680993,74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8315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spc="-1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Областной</a:t>
                      </a:r>
                      <a:r>
                        <a:rPr sz="1600" spc="-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2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бюджет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600" dirty="0" smtClean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18386418,75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8315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spc="-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Всего: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600" dirty="0" smtClean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26067412,49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762000" y="487363"/>
            <a:ext cx="636841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spc="-20" dirty="0">
                <a:solidFill>
                  <a:srgbClr val="5F5F5F"/>
                </a:solidFill>
                <a:latin typeface="Times New Roman"/>
                <a:cs typeface="Times New Roman"/>
              </a:rPr>
              <a:t>Бюджетное</a:t>
            </a:r>
            <a:r>
              <a:rPr sz="1600" b="1" spc="5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5F5F5F"/>
                </a:solidFill>
                <a:latin typeface="Times New Roman"/>
                <a:cs typeface="Times New Roman"/>
              </a:rPr>
              <a:t>финансирование:</a:t>
            </a:r>
            <a:r>
              <a:rPr sz="1600" b="1" spc="2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5F5F5F"/>
                </a:solidFill>
                <a:latin typeface="Times New Roman"/>
                <a:cs typeface="Times New Roman"/>
              </a:rPr>
              <a:t>в </a:t>
            </a:r>
            <a:r>
              <a:rPr sz="1600" spc="-10" dirty="0">
                <a:solidFill>
                  <a:srgbClr val="5F5F5F"/>
                </a:solidFill>
                <a:latin typeface="Times New Roman"/>
                <a:cs typeface="Times New Roman"/>
              </a:rPr>
              <a:t>отчетном</a:t>
            </a:r>
            <a:r>
              <a:rPr sz="1600" spc="2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600" spc="-25" dirty="0">
                <a:solidFill>
                  <a:srgbClr val="5F5F5F"/>
                </a:solidFill>
                <a:latin typeface="Times New Roman"/>
                <a:cs typeface="Times New Roman"/>
              </a:rPr>
              <a:t>году</a:t>
            </a:r>
            <a:r>
              <a:rPr sz="1600" spc="-1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600" spc="-20" dirty="0">
                <a:solidFill>
                  <a:srgbClr val="5F5F5F"/>
                </a:solidFill>
                <a:latin typeface="Times New Roman"/>
                <a:cs typeface="Times New Roman"/>
              </a:rPr>
              <a:t>главными</a:t>
            </a:r>
            <a:r>
              <a:rPr sz="1600" spc="4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rgbClr val="5F5F5F"/>
                </a:solidFill>
                <a:latin typeface="Times New Roman"/>
                <a:cs typeface="Times New Roman"/>
              </a:rPr>
              <a:t>источниками </a:t>
            </a:r>
            <a:r>
              <a:rPr sz="1600" spc="-1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5F5F5F"/>
                </a:solidFill>
                <a:latin typeface="Times New Roman"/>
                <a:cs typeface="Times New Roman"/>
              </a:rPr>
              <a:t>финансирования</a:t>
            </a:r>
            <a:r>
              <a:rPr sz="1600" spc="6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rgbClr val="5F5F5F"/>
                </a:solidFill>
                <a:latin typeface="Times New Roman"/>
                <a:cs typeface="Times New Roman"/>
              </a:rPr>
              <a:t>детского </a:t>
            </a:r>
            <a:r>
              <a:rPr sz="1600" dirty="0">
                <a:solidFill>
                  <a:srgbClr val="5F5F5F"/>
                </a:solidFill>
                <a:latin typeface="Times New Roman"/>
                <a:cs typeface="Times New Roman"/>
              </a:rPr>
              <a:t>сада</a:t>
            </a:r>
            <a:r>
              <a:rPr sz="1600" spc="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5F5F5F"/>
                </a:solidFill>
                <a:latin typeface="Times New Roman"/>
                <a:cs typeface="Times New Roman"/>
              </a:rPr>
              <a:t>являются</a:t>
            </a:r>
            <a:r>
              <a:rPr sz="1600" spc="3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5F5F5F"/>
                </a:solidFill>
                <a:latin typeface="Times New Roman"/>
                <a:cs typeface="Times New Roman"/>
              </a:rPr>
              <a:t>средства</a:t>
            </a:r>
            <a:r>
              <a:rPr sz="1600" spc="1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5F5F5F"/>
                </a:solidFill>
                <a:latin typeface="Times New Roman"/>
                <a:cs typeface="Times New Roman"/>
              </a:rPr>
              <a:t>областного</a:t>
            </a:r>
            <a:r>
              <a:rPr sz="1600" spc="1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5F5F5F"/>
                </a:solidFill>
                <a:latin typeface="Times New Roman"/>
                <a:cs typeface="Times New Roman"/>
              </a:rPr>
              <a:t>и</a:t>
            </a:r>
            <a:r>
              <a:rPr sz="160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5F5F5F"/>
                </a:solidFill>
                <a:latin typeface="Times New Roman"/>
                <a:cs typeface="Times New Roman"/>
              </a:rPr>
              <a:t>местного </a:t>
            </a:r>
            <a:r>
              <a:rPr sz="1600" spc="-38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600" spc="-20" dirty="0">
                <a:solidFill>
                  <a:srgbClr val="5F5F5F"/>
                </a:solidFill>
                <a:latin typeface="Times New Roman"/>
                <a:cs typeface="Times New Roman"/>
              </a:rPr>
              <a:t>бюджетов</a:t>
            </a:r>
            <a:endParaRPr sz="1600" dirty="0">
              <a:latin typeface="Times New Roman"/>
              <a:cs typeface="Times New Roman"/>
            </a:endParaRPr>
          </a:p>
          <a:p>
            <a:pPr marL="2780030" marR="93980" indent="-2440305">
              <a:lnSpc>
                <a:spcPct val="100000"/>
              </a:lnSpc>
            </a:pPr>
            <a:r>
              <a:rPr sz="1600" b="1" spc="-5" dirty="0">
                <a:solidFill>
                  <a:srgbClr val="5F5F5F"/>
                </a:solidFill>
                <a:latin typeface="Times New Roman"/>
                <a:cs typeface="Times New Roman"/>
              </a:rPr>
              <a:t>Распределение</a:t>
            </a:r>
            <a:r>
              <a:rPr sz="1600" b="1" spc="3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5F5F5F"/>
                </a:solidFill>
                <a:latin typeface="Times New Roman"/>
                <a:cs typeface="Times New Roman"/>
              </a:rPr>
              <a:t>средств</a:t>
            </a:r>
            <a:r>
              <a:rPr sz="1600" b="1" spc="5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600" b="1" spc="-25" dirty="0">
                <a:solidFill>
                  <a:srgbClr val="5F5F5F"/>
                </a:solidFill>
                <a:latin typeface="Times New Roman"/>
                <a:cs typeface="Times New Roman"/>
              </a:rPr>
              <a:t>бюджета</a:t>
            </a:r>
            <a:r>
              <a:rPr sz="1600" b="1" spc="5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600" b="1" spc="-15" dirty="0">
                <a:solidFill>
                  <a:srgbClr val="5F5F5F"/>
                </a:solidFill>
                <a:latin typeface="Times New Roman"/>
                <a:cs typeface="Times New Roman"/>
              </a:rPr>
              <a:t>детского</a:t>
            </a:r>
            <a:r>
              <a:rPr sz="1600" b="1" spc="4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5F5F5F"/>
                </a:solidFill>
                <a:latin typeface="Times New Roman"/>
                <a:cs typeface="Times New Roman"/>
              </a:rPr>
              <a:t>сада </a:t>
            </a:r>
            <a:r>
              <a:rPr sz="1600" b="1" spc="-5" dirty="0">
                <a:solidFill>
                  <a:srgbClr val="5F5F5F"/>
                </a:solidFill>
                <a:latin typeface="Times New Roman"/>
                <a:cs typeface="Times New Roman"/>
              </a:rPr>
              <a:t>по</a:t>
            </a:r>
            <a:r>
              <a:rPr sz="1600" b="1" spc="1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600" b="1" spc="-15" dirty="0">
                <a:solidFill>
                  <a:srgbClr val="5F5F5F"/>
                </a:solidFill>
                <a:latin typeface="Times New Roman"/>
                <a:cs typeface="Times New Roman"/>
              </a:rPr>
              <a:t>источникам</a:t>
            </a:r>
            <a:r>
              <a:rPr sz="1600" b="1" spc="1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5F5F5F"/>
                </a:solidFill>
                <a:latin typeface="Times New Roman"/>
                <a:cs typeface="Times New Roman"/>
              </a:rPr>
              <a:t>их </a:t>
            </a:r>
            <a:r>
              <a:rPr sz="1600" b="1" spc="-38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5F5F5F"/>
                </a:solidFill>
                <a:latin typeface="Times New Roman"/>
                <a:cs typeface="Times New Roman"/>
              </a:rPr>
              <a:t>получения: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6142" y="4232746"/>
            <a:ext cx="6585584" cy="8284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800" b="1" dirty="0" err="1" smtClean="0">
                <a:solidFill>
                  <a:srgbClr val="5F5F5F"/>
                </a:solidFill>
                <a:latin typeface="Times New Roman"/>
                <a:cs typeface="Times New Roman"/>
              </a:rPr>
              <a:t>Наличие</a:t>
            </a:r>
            <a:r>
              <a:rPr sz="1800" b="1" spc="5" dirty="0" smtClean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5F5F5F"/>
                </a:solidFill>
                <a:latin typeface="Times New Roman"/>
                <a:cs typeface="Times New Roman"/>
              </a:rPr>
              <a:t>фонда</a:t>
            </a:r>
            <a:r>
              <a:rPr sz="1800" b="1" spc="1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5F5F5F"/>
                </a:solidFill>
                <a:latin typeface="Times New Roman"/>
                <a:cs typeface="Times New Roman"/>
              </a:rPr>
              <a:t>поддержки</a:t>
            </a:r>
            <a:r>
              <a:rPr sz="1800" b="1" spc="2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5F5F5F"/>
                </a:solidFill>
                <a:latin typeface="Times New Roman"/>
                <a:cs typeface="Times New Roman"/>
              </a:rPr>
              <a:t>детского</a:t>
            </a:r>
            <a:r>
              <a:rPr sz="1800" b="1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800" b="1" spc="5" dirty="0">
                <a:solidFill>
                  <a:srgbClr val="5F5F5F"/>
                </a:solidFill>
                <a:latin typeface="Times New Roman"/>
                <a:cs typeface="Times New Roman"/>
              </a:rPr>
              <a:t>сада,</a:t>
            </a:r>
            <a:r>
              <a:rPr sz="1800" b="1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800" b="1" spc="-15" dirty="0">
                <a:solidFill>
                  <a:srgbClr val="5F5F5F"/>
                </a:solidFill>
                <a:latin typeface="Times New Roman"/>
                <a:cs typeface="Times New Roman"/>
              </a:rPr>
              <a:t>объем</a:t>
            </a:r>
            <a:r>
              <a:rPr sz="1800" b="1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5F5F5F"/>
                </a:solidFill>
                <a:latin typeface="Times New Roman"/>
                <a:cs typeface="Times New Roman"/>
              </a:rPr>
              <a:t>средств</a:t>
            </a:r>
            <a:r>
              <a:rPr sz="1800" b="1" spc="-1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5F5F5F"/>
                </a:solidFill>
                <a:latin typeface="Times New Roman"/>
                <a:cs typeface="Times New Roman"/>
              </a:rPr>
              <a:t>фонда,</a:t>
            </a:r>
            <a:endParaRPr sz="1800" dirty="0">
              <a:latin typeface="Times New Roman"/>
              <a:cs typeface="Times New Roman"/>
            </a:endParaRPr>
          </a:p>
          <a:p>
            <a:pPr marL="413384" marR="408940" algn="ctr">
              <a:lnSpc>
                <a:spcPts val="2039"/>
              </a:lnSpc>
              <a:spcBef>
                <a:spcPts val="170"/>
              </a:spcBef>
            </a:pPr>
            <a:r>
              <a:rPr sz="1800" b="1" spc="-5" dirty="0">
                <a:solidFill>
                  <a:srgbClr val="5F5F5F"/>
                </a:solidFill>
                <a:latin typeface="Times New Roman"/>
                <a:cs typeface="Times New Roman"/>
              </a:rPr>
              <a:t>структура </a:t>
            </a:r>
            <a:r>
              <a:rPr sz="1800" b="1" spc="-35" dirty="0">
                <a:solidFill>
                  <a:srgbClr val="5F5F5F"/>
                </a:solidFill>
                <a:latin typeface="Times New Roman"/>
                <a:cs typeface="Times New Roman"/>
              </a:rPr>
              <a:t>доходов</a:t>
            </a:r>
            <a:r>
              <a:rPr sz="1800" b="1" dirty="0">
                <a:solidFill>
                  <a:srgbClr val="5F5F5F"/>
                </a:solidFill>
                <a:latin typeface="Times New Roman"/>
                <a:cs typeface="Times New Roman"/>
              </a:rPr>
              <a:t> и</a:t>
            </a:r>
            <a:r>
              <a:rPr sz="1800" b="1" spc="-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800" b="1" spc="-30" dirty="0">
                <a:solidFill>
                  <a:srgbClr val="5F5F5F"/>
                </a:solidFill>
                <a:latin typeface="Times New Roman"/>
                <a:cs typeface="Times New Roman"/>
              </a:rPr>
              <a:t>расходов</a:t>
            </a:r>
            <a:r>
              <a:rPr sz="1800" b="1" dirty="0">
                <a:solidFill>
                  <a:srgbClr val="5F5F5F"/>
                </a:solidFill>
                <a:latin typeface="Times New Roman"/>
                <a:cs typeface="Times New Roman"/>
              </a:rPr>
              <a:t> фонда</a:t>
            </a:r>
            <a:r>
              <a:rPr sz="1800" dirty="0">
                <a:solidFill>
                  <a:srgbClr val="5F5F5F"/>
                </a:solidFill>
                <a:latin typeface="Times New Roman"/>
                <a:cs typeface="Times New Roman"/>
              </a:rPr>
              <a:t>:</a:t>
            </a:r>
            <a:r>
              <a:rPr sz="1800" spc="2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5F5F5F"/>
                </a:solidFill>
                <a:latin typeface="Times New Roman"/>
                <a:cs typeface="Times New Roman"/>
              </a:rPr>
              <a:t>фонда</a:t>
            </a:r>
            <a:r>
              <a:rPr sz="1800" spc="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5F5F5F"/>
                </a:solidFill>
                <a:latin typeface="Times New Roman"/>
                <a:cs typeface="Times New Roman"/>
              </a:rPr>
              <a:t>поддержки</a:t>
            </a:r>
            <a:r>
              <a:rPr sz="1800" spc="-2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F5F5F"/>
                </a:solidFill>
                <a:latin typeface="Times New Roman"/>
                <a:cs typeface="Times New Roman"/>
              </a:rPr>
              <a:t>у </a:t>
            </a:r>
            <a:r>
              <a:rPr sz="1800" spc="-434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5F5F5F"/>
                </a:solidFill>
                <a:latin typeface="Times New Roman"/>
                <a:cs typeface="Times New Roman"/>
              </a:rPr>
              <a:t>детского</a:t>
            </a:r>
            <a:r>
              <a:rPr sz="1800" spc="-2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800" spc="5" dirty="0">
                <a:solidFill>
                  <a:srgbClr val="5F5F5F"/>
                </a:solidFill>
                <a:latin typeface="Times New Roman"/>
                <a:cs typeface="Times New Roman"/>
              </a:rPr>
              <a:t>сада</a:t>
            </a:r>
            <a:r>
              <a:rPr sz="180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800" spc="-35" dirty="0">
                <a:solidFill>
                  <a:srgbClr val="5F5F5F"/>
                </a:solidFill>
                <a:latin typeface="Times New Roman"/>
                <a:cs typeface="Times New Roman"/>
              </a:rPr>
              <a:t>нет.</a:t>
            </a:r>
            <a:endParaRPr sz="1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5132328"/>
              </p:ext>
            </p:extLst>
          </p:nvPr>
        </p:nvGraphicFramePr>
        <p:xfrm>
          <a:off x="762000" y="1828800"/>
          <a:ext cx="6913880" cy="37376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962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242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397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5356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03225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200" b="1" spc="-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Показатель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200" b="1" spc="-1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Сумма,</a:t>
                      </a:r>
                      <a:r>
                        <a:rPr sz="1200" b="1" spc="-5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руб.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200" b="1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%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200" b="1" spc="-1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Источник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ts val="1370"/>
                        </a:lnSpc>
                        <a:spcBef>
                          <a:spcPts val="215"/>
                        </a:spcBef>
                      </a:pPr>
                      <a:r>
                        <a:rPr sz="1200" b="1" spc="-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финансирования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0675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20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Поставка</a:t>
                      </a:r>
                      <a:r>
                        <a:rPr sz="1200" spc="-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продуктов</a:t>
                      </a:r>
                      <a:r>
                        <a:rPr sz="1200" spc="-1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питания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ru-RU" sz="1200" dirty="0" smtClean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5555366,74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20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17,44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20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Местный</a:t>
                      </a:r>
                      <a:r>
                        <a:rPr sz="1200" spc="-4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бюджет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7034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200" spc="-1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Оплата</a:t>
                      </a:r>
                      <a:r>
                        <a:rPr sz="120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2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труда</a:t>
                      </a:r>
                      <a:r>
                        <a:rPr sz="1200" spc="3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200" spc="-1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начисления</a:t>
                      </a:r>
                      <a:r>
                        <a:rPr sz="1200" spc="-1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200" spc="-1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выплаты</a:t>
                      </a:r>
                      <a:r>
                        <a:rPr sz="1200" spc="1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по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ts val="1400"/>
                        </a:lnSpc>
                        <a:spcBef>
                          <a:spcPts val="219"/>
                        </a:spcBef>
                      </a:pPr>
                      <a:r>
                        <a:rPr sz="1200" spc="-1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оплате </a:t>
                      </a:r>
                      <a:r>
                        <a:rPr sz="1200" spc="-2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труда</a:t>
                      </a:r>
                      <a:r>
                        <a:rPr sz="1200" spc="2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работников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ru-RU" sz="1200" dirty="0" smtClean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21901988,70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20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63,37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200" spc="-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Областной</a:t>
                      </a:r>
                      <a:r>
                        <a:rPr sz="1200" spc="-4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200" spc="-3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местный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ts val="1400"/>
                        </a:lnSpc>
                        <a:spcBef>
                          <a:spcPts val="219"/>
                        </a:spcBef>
                      </a:pPr>
                      <a:r>
                        <a:rPr sz="1200" spc="-1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бюджеты.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0675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spc="-1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Коммунальные</a:t>
                      </a:r>
                      <a:r>
                        <a:rPr sz="1200" spc="2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услуги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lang="ru-RU" sz="1200" dirty="0" smtClean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3896348,55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spc="-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9,67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spc="-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Местный</a:t>
                      </a:r>
                      <a:r>
                        <a:rPr sz="1200" spc="-2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бюджет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083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spc="-3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Услуги</a:t>
                      </a:r>
                      <a:r>
                        <a:rPr sz="1200" spc="1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связи,</a:t>
                      </a:r>
                      <a:r>
                        <a:rPr sz="1200" spc="-2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интернет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lang="ru-RU" sz="1200" dirty="0" smtClean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48546,58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0,13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spc="-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Областной</a:t>
                      </a:r>
                      <a:r>
                        <a:rPr sz="1200" spc="-4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бюджет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7034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spc="-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Работы</a:t>
                      </a:r>
                      <a:r>
                        <a:rPr sz="1200" spc="-1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200" spc="-1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услуги</a:t>
                      </a:r>
                      <a:r>
                        <a:rPr sz="1200" spc="3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по</a:t>
                      </a:r>
                      <a:r>
                        <a:rPr sz="1200" spc="-2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содержанию</a:t>
                      </a:r>
                      <a:r>
                        <a:rPr sz="1200" spc="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имущества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ts val="1395"/>
                        </a:lnSpc>
                        <a:spcBef>
                          <a:spcPts val="215"/>
                        </a:spcBef>
                      </a:pPr>
                      <a:r>
                        <a:rPr sz="1200" spc="-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(ремонты,</a:t>
                      </a:r>
                      <a:r>
                        <a:rPr sz="1200" spc="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договора</a:t>
                      </a:r>
                      <a:r>
                        <a:rPr sz="1200" spc="-1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200" spc="-1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обслуживание)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lang="ru-RU" sz="1200" dirty="0" smtClean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879891,52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spc="-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6,02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spc="-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Областной</a:t>
                      </a:r>
                      <a:r>
                        <a:rPr sz="1200" spc="-3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200" spc="-3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местный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ts val="1395"/>
                        </a:lnSpc>
                        <a:spcBef>
                          <a:spcPts val="215"/>
                        </a:spcBef>
                      </a:pPr>
                      <a:r>
                        <a:rPr sz="1200" spc="-1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бюджеты.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spc="-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Иные</a:t>
                      </a:r>
                      <a:r>
                        <a:rPr sz="1200" spc="-1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услуги.</a:t>
                      </a:r>
                      <a:r>
                        <a:rPr sz="1200" spc="4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(обучение</a:t>
                      </a:r>
                      <a:r>
                        <a:rPr sz="1200" spc="2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персонала,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68580" marR="915035">
                        <a:lnSpc>
                          <a:spcPts val="1660"/>
                        </a:lnSpc>
                      </a:pPr>
                      <a:r>
                        <a:rPr sz="1200" spc="-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медосмотр,</a:t>
                      </a:r>
                      <a:r>
                        <a:rPr sz="1200" spc="1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сангигиен</a:t>
                      </a:r>
                      <a:r>
                        <a:rPr sz="1200" spc="-1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обучение, </a:t>
                      </a:r>
                      <a:r>
                        <a:rPr sz="1200" spc="-28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программное</a:t>
                      </a:r>
                      <a:r>
                        <a:rPr sz="120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обеспечение)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lang="ru-RU" sz="1200" dirty="0" smtClean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362233,88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1,66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spc="-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Областной</a:t>
                      </a:r>
                      <a:r>
                        <a:rPr sz="1200" spc="-4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200" spc="-3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местный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200" spc="-1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бюджеты.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spc="-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Пополнение</a:t>
                      </a:r>
                      <a:r>
                        <a:rPr sz="1200" spc="-5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материально-технической</a:t>
                      </a:r>
                      <a:r>
                        <a:rPr sz="1200" spc="-1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базы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200" spc="-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(канцелярия,</a:t>
                      </a:r>
                      <a:r>
                        <a:rPr sz="1200" spc="-4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огнетушители, хозяйственные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ts val="1395"/>
                        </a:lnSpc>
                        <a:spcBef>
                          <a:spcPts val="220"/>
                        </a:spcBef>
                      </a:pPr>
                      <a:r>
                        <a:rPr sz="1200" spc="-1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товары,</a:t>
                      </a:r>
                      <a:r>
                        <a:rPr sz="1200" spc="-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запчасти</a:t>
                      </a:r>
                      <a:r>
                        <a:rPr sz="120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на</a:t>
                      </a:r>
                      <a:r>
                        <a:rPr sz="1200" spc="-1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оборудование)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lang="ru-RU" sz="1200" dirty="0" smtClean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2659610,87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0,48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spc="-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Областной</a:t>
                      </a:r>
                      <a:r>
                        <a:rPr sz="1200" spc="-4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200" spc="-3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местный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200" spc="-1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бюджеты.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4925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spc="-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Льготное</a:t>
                      </a:r>
                      <a:r>
                        <a:rPr sz="1200" spc="-6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питание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lang="ru-RU" sz="1200" dirty="0" smtClean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490019,74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1,23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Местный</a:t>
                      </a:r>
                      <a:r>
                        <a:rPr sz="1200" spc="-4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бюджет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2108961" y="752602"/>
            <a:ext cx="654621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5F5F5F"/>
                </a:solidFill>
                <a:latin typeface="Times New Roman"/>
                <a:cs typeface="Times New Roman"/>
              </a:rPr>
              <a:t>Структура</a:t>
            </a:r>
            <a:r>
              <a:rPr sz="1600" b="1" spc="2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5F5F5F"/>
                </a:solidFill>
                <a:latin typeface="Times New Roman"/>
                <a:cs typeface="Times New Roman"/>
              </a:rPr>
              <a:t>расходов детского</a:t>
            </a:r>
            <a:r>
              <a:rPr sz="1600" b="1" spc="4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5F5F5F"/>
                </a:solidFill>
                <a:latin typeface="Times New Roman"/>
                <a:cs typeface="Times New Roman"/>
              </a:rPr>
              <a:t>сада:</a:t>
            </a:r>
            <a:r>
              <a:rPr sz="1600" b="1" spc="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5F5F5F"/>
                </a:solidFill>
                <a:latin typeface="Times New Roman"/>
                <a:cs typeface="Times New Roman"/>
              </a:rPr>
              <a:t>общий</a:t>
            </a:r>
            <a:r>
              <a:rPr sz="1600" b="1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5F5F5F"/>
                </a:solidFill>
                <a:latin typeface="Times New Roman"/>
                <a:cs typeface="Times New Roman"/>
              </a:rPr>
              <a:t>объем финансирования </a:t>
            </a:r>
            <a:r>
              <a:rPr sz="1600" b="1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5F5F5F"/>
                </a:solidFill>
                <a:latin typeface="Times New Roman"/>
                <a:cs typeface="Times New Roman"/>
              </a:rPr>
              <a:t>образовательной деятельности</a:t>
            </a:r>
            <a:r>
              <a:rPr sz="1600" b="1" spc="6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5F5F5F"/>
                </a:solidFill>
                <a:latin typeface="Times New Roman"/>
                <a:cs typeface="Times New Roman"/>
              </a:rPr>
              <a:t>детского</a:t>
            </a:r>
            <a:r>
              <a:rPr sz="1600" b="1" spc="4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5F5F5F"/>
                </a:solidFill>
                <a:latin typeface="Times New Roman"/>
                <a:cs typeface="Times New Roman"/>
              </a:rPr>
              <a:t>сада</a:t>
            </a:r>
            <a:r>
              <a:rPr sz="1600" b="1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 err="1">
                <a:solidFill>
                  <a:srgbClr val="5F5F5F"/>
                </a:solidFill>
                <a:latin typeface="Times New Roman"/>
                <a:cs typeface="Times New Roman"/>
              </a:rPr>
              <a:t>за</a:t>
            </a:r>
            <a:r>
              <a:rPr sz="1600" b="1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 smtClean="0">
                <a:solidFill>
                  <a:srgbClr val="5F5F5F"/>
                </a:solidFill>
                <a:latin typeface="Times New Roman"/>
                <a:cs typeface="Times New Roman"/>
              </a:rPr>
              <a:t>20</a:t>
            </a:r>
            <a:r>
              <a:rPr lang="ru-RU" sz="1600" b="1" spc="-5" dirty="0" smtClean="0">
                <a:solidFill>
                  <a:srgbClr val="5F5F5F"/>
                </a:solidFill>
                <a:latin typeface="Times New Roman"/>
                <a:cs typeface="Times New Roman"/>
              </a:rPr>
              <a:t>22</a:t>
            </a:r>
            <a:r>
              <a:rPr sz="1600" b="1" spc="-5" dirty="0" smtClean="0">
                <a:solidFill>
                  <a:srgbClr val="5F5F5F"/>
                </a:solidFill>
                <a:latin typeface="Times New Roman"/>
                <a:cs typeface="Times New Roman"/>
              </a:rPr>
              <a:t>/202</a:t>
            </a:r>
            <a:r>
              <a:rPr lang="ru-RU" sz="1600" b="1" spc="-5" dirty="0" smtClean="0">
                <a:solidFill>
                  <a:srgbClr val="5F5F5F"/>
                </a:solidFill>
                <a:latin typeface="Times New Roman"/>
                <a:cs typeface="Times New Roman"/>
              </a:rPr>
              <a:t>3</a:t>
            </a:r>
            <a:r>
              <a:rPr sz="1600" b="1" spc="-10" dirty="0" smtClean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5F5F5F"/>
                </a:solidFill>
                <a:latin typeface="Times New Roman"/>
                <a:cs typeface="Times New Roman"/>
              </a:rPr>
              <a:t>год</a:t>
            </a:r>
            <a:r>
              <a:rPr sz="1600" b="1" spc="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 err="1">
                <a:solidFill>
                  <a:srgbClr val="5F5F5F"/>
                </a:solidFill>
                <a:latin typeface="Times New Roman"/>
                <a:cs typeface="Times New Roman"/>
              </a:rPr>
              <a:t>составил</a:t>
            </a:r>
            <a:r>
              <a:rPr sz="1600" b="1" spc="-1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600" b="1" spc="-38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lang="ru-RU" sz="1600" b="1" dirty="0" smtClean="0">
                <a:solidFill>
                  <a:srgbClr val="5F5F5F"/>
                </a:solidFill>
                <a:latin typeface="Times New Roman"/>
                <a:cs typeface="Times New Roman"/>
              </a:rPr>
              <a:t>43435118,28</a:t>
            </a:r>
            <a:r>
              <a:rPr sz="1600" b="1" spc="-40" dirty="0" smtClean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5F5F5F"/>
                </a:solidFill>
                <a:latin typeface="Times New Roman"/>
                <a:cs typeface="Times New Roman"/>
              </a:rPr>
              <a:t>руб.</a:t>
            </a:r>
            <a:r>
              <a:rPr sz="1600" b="1" spc="-1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5F5F5F"/>
                </a:solidFill>
                <a:latin typeface="Times New Roman"/>
                <a:cs typeface="Times New Roman"/>
              </a:rPr>
              <a:t>Из</a:t>
            </a:r>
            <a:r>
              <a:rPr sz="1600" b="1" spc="1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5F5F5F"/>
                </a:solidFill>
                <a:latin typeface="Times New Roman"/>
                <a:cs typeface="Times New Roman"/>
              </a:rPr>
              <a:t>них:</a:t>
            </a:r>
            <a:endParaRPr sz="1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349</TotalTime>
  <Words>1264</Words>
  <Application>Microsoft Office PowerPoint</Application>
  <PresentationFormat>Экран (4:3)</PresentationFormat>
  <Paragraphs>368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5" baseType="lpstr">
      <vt:lpstr>Arial</vt:lpstr>
      <vt:lpstr>Century Schoolbook</vt:lpstr>
      <vt:lpstr>Wingdings 3</vt:lpstr>
      <vt:lpstr>Trebuchet MS</vt:lpstr>
      <vt:lpstr>Times New Roman</vt:lpstr>
      <vt:lpstr>Microsoft Sans Serif</vt:lpstr>
      <vt:lpstr>Symbol</vt:lpstr>
      <vt:lpstr>Аспект</vt:lpstr>
      <vt:lpstr>ПУБЛИЧНЫЙ ДОКЛАД ЗАВЕДУЮЩЕГО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ФИНАНСОВЫЕ РЕСУРСЫ  И ИХ ИСПОЛЬЗОВАНИЕ</vt:lpstr>
      <vt:lpstr>Презентация PowerPoint</vt:lpstr>
      <vt:lpstr>Презентация PowerPoint</vt:lpstr>
      <vt:lpstr>Презентация PowerPoint</vt:lpstr>
      <vt:lpstr>Оценка и анализ системы управления  организацией</vt:lpstr>
      <vt:lpstr>Кадровое обеспечение МДОУ</vt:lpstr>
      <vt:lpstr>Презентация PowerPoint</vt:lpstr>
      <vt:lpstr>Цель работы МДОУ</vt:lpstr>
      <vt:lpstr>Задачи по работе коллектива  в 2022-2023 учебном году :</vt:lpstr>
      <vt:lpstr>Уровень развития детей подготовительной по  образовательным областям за 2022-2023 уч. год</vt:lpstr>
      <vt:lpstr>МДОУ организованы:</vt:lpstr>
      <vt:lpstr>Развивающая предметно –  пространственная среда ДОУ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Оценка состояния здоровья</vt:lpstr>
      <vt:lpstr>Перспективы развития ДОУ</vt:lpstr>
      <vt:lpstr>Перспективы развития ДОУ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Елена</dc:creator>
  <cp:lastModifiedBy>User</cp:lastModifiedBy>
  <cp:revision>22</cp:revision>
  <dcterms:created xsi:type="dcterms:W3CDTF">2021-09-15T05:57:58Z</dcterms:created>
  <dcterms:modified xsi:type="dcterms:W3CDTF">2023-10-26T12:11:36Z</dcterms:modified>
</cp:coreProperties>
</file>