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9144000" cy="6858000"/>
  <p:embeddedFontLst>
    <p:embeddedFont>
      <p:font typeface="Century Schoolbook" pitchFamily="18" charset="0"/>
      <p:regular r:id="rId29"/>
      <p:bold r:id="rId30"/>
      <p:italic r:id="rId31"/>
      <p:boldItalic r:id="rId32"/>
    </p:embeddedFont>
    <p:embeddedFont>
      <p:font typeface="Wingdings 3" pitchFamily="18" charset="2"/>
      <p:regular r:id="rId33"/>
    </p:embeddedFont>
    <p:embeddedFont>
      <p:font typeface="Trebuchet MS" pitchFamily="34" charset="0"/>
      <p:regular r:id="rId34"/>
      <p:bold r:id="rId35"/>
      <p:italic r:id="rId36"/>
      <p:boldItalic r:id="rId37"/>
    </p:embeddedFont>
    <p:embeddedFont>
      <p:font typeface="Microsoft Sans Serif" pitchFamily="34" charset="0"/>
      <p:regular r:id="rId38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112" d="100"/>
          <a:sy n="112" d="100"/>
        </p:scale>
        <p:origin x="-1584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80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4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09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7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4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5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34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25D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60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0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0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1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357" y="2440635"/>
            <a:ext cx="47167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ПУБЛИЧНЫЙ</a:t>
            </a:r>
            <a:r>
              <a:rPr sz="3200" b="1" spc="-9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F5F5F"/>
                </a:solidFill>
                <a:latin typeface="Times New Roman"/>
                <a:cs typeface="Times New Roman"/>
              </a:rPr>
              <a:t>ДОКЛАД</a:t>
            </a:r>
            <a:endParaRPr sz="32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ЗАВЕДУЮЩЕГО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1648" y="3850588"/>
            <a:ext cx="469595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r>
              <a:rPr sz="14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№</a:t>
            </a:r>
            <a:r>
              <a:rPr sz="14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F5F5F"/>
                </a:solidFill>
                <a:latin typeface="Times New Roman"/>
                <a:cs typeface="Times New Roman"/>
              </a:rPr>
              <a:t>23</a:t>
            </a:r>
            <a:r>
              <a:rPr sz="14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 «Ромашка»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З</a:t>
            </a:r>
            <a:r>
              <a:rPr sz="1400" b="1" spc="-10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аведую</a:t>
            </a:r>
            <a:r>
              <a:rPr lang="ru-RU" sz="1400" b="1" spc="-10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щий</a:t>
            </a:r>
            <a:r>
              <a:rPr sz="1400" b="1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Уварова Юлия </a:t>
            </a:r>
            <a:r>
              <a:rPr lang="ru-RU" sz="14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lang="ru-RU" sz="14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ладимировна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3228" y="5189042"/>
            <a:ext cx="9556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>
                <a:solidFill>
                  <a:srgbClr val="5F5F5F"/>
                </a:solidFill>
                <a:latin typeface="Times New Roman"/>
                <a:cs typeface="Times New Roman"/>
              </a:rPr>
              <a:t>2</a:t>
            </a:r>
            <a:r>
              <a:rPr sz="2000" b="1" spc="-9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5F5F5F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2973" y="3338811"/>
            <a:ext cx="1853221" cy="18532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89696" y="4003801"/>
            <a:ext cx="1183005" cy="5651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310"/>
              </a:spcBef>
            </a:pPr>
            <a:r>
              <a:rPr sz="13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СТРУКТУРА </a:t>
            </a:r>
            <a:r>
              <a:rPr sz="13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13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П</a:t>
            </a:r>
            <a:r>
              <a:rPr sz="1300" b="1" spc="-180" dirty="0">
                <a:solidFill>
                  <a:srgbClr val="5F5F5F"/>
                </a:solidFill>
                <a:latin typeface="Times New Roman"/>
                <a:cs typeface="Times New Roman"/>
              </a:rPr>
              <a:t>Р</a:t>
            </a:r>
            <a:r>
              <a:rPr sz="13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1300" b="1" spc="-6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3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Л</a:t>
            </a:r>
            <a:r>
              <a:rPr sz="13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3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13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ИЯ  </a:t>
            </a:r>
            <a:r>
              <a:rPr sz="13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0232" y="3160013"/>
            <a:ext cx="2484120" cy="1447800"/>
            <a:chOff x="2153411" y="3201923"/>
            <a:chExt cx="2484120" cy="1447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5703" y="3640835"/>
              <a:ext cx="1671827" cy="9281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3411" y="3201923"/>
              <a:ext cx="1786127" cy="1447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89787" y="3686110"/>
            <a:ext cx="119507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3845" marR="5080" indent="-27178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Зав</a:t>
            </a:r>
            <a:r>
              <a:rPr sz="16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ду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ю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щий  </a:t>
            </a:r>
            <a:r>
              <a:rPr sz="16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3735" y="1195606"/>
            <a:ext cx="1866900" cy="2326005"/>
            <a:chOff x="3521964" y="1467611"/>
            <a:chExt cx="1866900" cy="23260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3380" y="2129027"/>
              <a:ext cx="1155191" cy="1664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1964" y="1467611"/>
              <a:ext cx="1866900" cy="16154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16455" y="1658520"/>
            <a:ext cx="1521460" cy="689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2885" marR="5080" indent="-210820">
              <a:lnSpc>
                <a:spcPts val="1660"/>
              </a:lnSpc>
              <a:spcBef>
                <a:spcPts val="370"/>
              </a:spcBef>
            </a:pP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Общее</a:t>
            </a:r>
            <a:r>
              <a:rPr sz="1600" b="1" spc="-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собрание </a:t>
            </a:r>
            <a:r>
              <a:rPr sz="1600" b="1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трудового </a:t>
            </a: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коллектива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43408" y="1143790"/>
            <a:ext cx="1888489" cy="2377440"/>
            <a:chOff x="5675376" y="1411224"/>
            <a:chExt cx="1888489" cy="23774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5376" y="2074164"/>
              <a:ext cx="1176527" cy="1714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3664" y="1411224"/>
              <a:ext cx="1869947" cy="16184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736574" y="1617309"/>
            <a:ext cx="152019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18159" marR="5080" indent="-506095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П</a:t>
            </a:r>
            <a:r>
              <a:rPr sz="16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да</a:t>
            </a:r>
            <a:r>
              <a:rPr sz="1600" b="1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гич</a:t>
            </a:r>
            <a:r>
              <a:rPr sz="1600" b="1" spc="1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ск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й  </a:t>
            </a: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совет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77797" y="3001263"/>
            <a:ext cx="2486025" cy="1765300"/>
            <a:chOff x="6377940" y="3043427"/>
            <a:chExt cx="2486025" cy="17653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7940" y="3640836"/>
              <a:ext cx="1673352" cy="9281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5932" y="3043427"/>
              <a:ext cx="1787652" cy="176479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292499" y="3359404"/>
            <a:ext cx="1380490" cy="900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7325" marR="179705" indent="231140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Совет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р</a:t>
            </a:r>
            <a:r>
              <a:rPr sz="1600" b="1" spc="-5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ди</a:t>
            </a: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еле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й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;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510"/>
              </a:lnSpc>
            </a:pP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Управляющий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ts val="1789"/>
              </a:lnSpc>
            </a:pP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Совет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633" y="787400"/>
            <a:ext cx="5316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0" marR="5080" indent="-1409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Оценка </a:t>
            </a:r>
            <a:r>
              <a:rPr sz="2400" b="1" dirty="0">
                <a:latin typeface="Times New Roman"/>
                <a:cs typeface="Times New Roman"/>
              </a:rPr>
              <a:t>и анализ системы </a:t>
            </a:r>
            <a:r>
              <a:rPr sz="2400" b="1" spc="-10" dirty="0">
                <a:latin typeface="Times New Roman"/>
                <a:cs typeface="Times New Roman"/>
              </a:rPr>
              <a:t>управления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организацией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1670"/>
              </p:ext>
            </p:extLst>
          </p:nvPr>
        </p:nvGraphicFramePr>
        <p:xfrm>
          <a:off x="533400" y="1676400"/>
          <a:ext cx="6985000" cy="434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Положительные</a:t>
                      </a:r>
                      <a:r>
                        <a:rPr sz="1200" spc="29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аспекты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Какие</a:t>
                      </a:r>
                      <a:r>
                        <a:rPr sz="1200" spc="-3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факторы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повлияли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результат?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5">
                <a:tc>
                  <a:txBody>
                    <a:bodyPr/>
                    <a:lstStyle/>
                    <a:p>
                      <a:pPr marL="411480" marR="58419" indent="-342900" algn="just">
                        <a:lnSpc>
                          <a:spcPts val="144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412115" algn="l"/>
                          <a:tab pos="1811020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Наличи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е	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рматив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й,  регламентирующей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организационно-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правовой,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информационно-справочной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документации.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1480" marR="59690" indent="-342900" algn="just">
                        <a:lnSpc>
                          <a:spcPts val="144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всеми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участниками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образовательный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отношений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Основной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общеобразовательной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Программы;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1480" marR="59690" indent="-342900" algn="just">
                        <a:lnSpc>
                          <a:spcPts val="1440"/>
                        </a:lnSpc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процессом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реализации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носит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комплексный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системный</a:t>
                      </a:r>
                      <a:r>
                        <a:rPr sz="1200" spc="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характер;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F2F2F"/>
                        </a:buClr>
                        <a:buFont typeface="Symbol"/>
                        <a:buChar char="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11480" marR="59055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осуществляется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виде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плановых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3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оперативных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проверок</a:t>
                      </a:r>
                      <a:r>
                        <a:rPr sz="1200" spc="-3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мониторинга.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F2F2F"/>
                        </a:buClr>
                        <a:buFont typeface="Symbol"/>
                        <a:buChar char=""/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11480" marR="59690" indent="-342900" algn="just">
                        <a:lnSpc>
                          <a:spcPct val="98500"/>
                        </a:lnSpc>
                        <a:spcBef>
                          <a:spcPts val="869"/>
                        </a:spcBef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созданы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коллегиальные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органы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дошкольным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учреждением: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Управляющий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совет.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родителей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(родительский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комитет),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педагогический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совет,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Совет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трудового</a:t>
                      </a:r>
                      <a:r>
                        <a:rPr sz="1200" spc="-2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коллектива.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905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ts val="142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  <a:tab pos="1838960" algn="l"/>
                        </a:tabLst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Утверждение	нормативно-правовых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r>
                        <a:rPr sz="1200" spc="-3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12115" marR="60960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750" algn="l"/>
                        </a:tabLst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отвечает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Федеральному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государственному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образовательному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стандарту</a:t>
                      </a:r>
                      <a:r>
                        <a:rPr sz="1200" spc="-3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дошкольного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образования;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248920" marR="5905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прослеживаются</a:t>
                      </a:r>
                      <a:r>
                        <a:rPr sz="1200" spc="3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высокие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показатели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индивидуально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развития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воспитанников.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412115" marR="59055" indent="-3429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12750" algn="l"/>
                          <a:tab pos="1139190" algn="l"/>
                          <a:tab pos="2632710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Рассмотрение сложных педагогических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методических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вопросов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осуществляется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	о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пер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атив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м	совещ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ии  заведующего, педагогическим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советом, а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200" spc="-2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общем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собрании;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2115" marR="59055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750" algn="l"/>
                          <a:tab pos="2296160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Соде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йств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е	осуще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твлен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ию  управленческих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начал,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развитию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инициативы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трудового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коллектива.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2115" marR="59690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750" algn="l"/>
                          <a:tab pos="2296160" algn="l"/>
                        </a:tabLst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Расши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е	коллегиал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ных, 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демократических</a:t>
                      </a:r>
                      <a:r>
                        <a:rPr sz="1200" spc="-2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форм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1200" spc="-3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905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677" y="974852"/>
            <a:ext cx="4080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Кадровое</a:t>
            </a:r>
            <a:r>
              <a:rPr sz="24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обеспечение</a:t>
            </a:r>
            <a:r>
              <a:rPr sz="24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МДОУ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43871"/>
              </p:ext>
            </p:extLst>
          </p:nvPr>
        </p:nvGraphicFramePr>
        <p:xfrm>
          <a:off x="762000" y="1905000"/>
          <a:ext cx="6769099" cy="3986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0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0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показатели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квалификация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5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высшая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0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50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14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1-я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категория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14"/>
                        </a:lnSpc>
                      </a:pPr>
                      <a:r>
                        <a:rPr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n-US"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14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1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молодые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специалисты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0"/>
                        </a:lnSpc>
                      </a:pPr>
                      <a:r>
                        <a:rPr lang="en-US" sz="160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10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педагогический</a:t>
                      </a:r>
                      <a:r>
                        <a:rPr sz="1600" spc="1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стаж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4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600" spc="-1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45"/>
                        </a:lnSpc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45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2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95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25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600" spc="-5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75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600" spc="-3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1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00"/>
                        </a:lnSpc>
                        <a:spcBef>
                          <a:spcPts val="160"/>
                        </a:spcBef>
                      </a:pPr>
                      <a:r>
                        <a:rPr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lang="ru-RU"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50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63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4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высшее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45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18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45"/>
                        </a:lnSpc>
                      </a:pP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2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среднее</a:t>
                      </a:r>
                      <a:endParaRPr lang="ru-RU"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95"/>
                        </a:lnSpc>
                        <a:spcBef>
                          <a:spcPts val="85"/>
                        </a:spcBef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22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25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indent="0">
                        <a:lnSpc>
                          <a:spcPts val="1750"/>
                        </a:lnSpc>
                        <a:buFont typeface="Arial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lang="ru-RU" sz="1600" spc="-5" baseline="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них </a:t>
                      </a: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студенты</a:t>
                      </a:r>
                      <a:endParaRPr lang="ru-RU"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60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64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7,5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1578609"/>
            <a:ext cx="6747509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 algn="just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Уровень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кадрового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обеспечения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соответствует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требованиям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Федерального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государственного образовательного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стандарта.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F5F5F"/>
                </a:solidFill>
                <a:latin typeface="Times New Roman"/>
                <a:cs typeface="Times New Roman"/>
              </a:rPr>
              <a:t>Молодые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специалисты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замотивированы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готовятся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к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аттестационным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мероприятиям.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течение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 учебного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года </a:t>
            </a:r>
            <a:r>
              <a:rPr sz="20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повысился</a:t>
            </a:r>
            <a:r>
              <a:rPr sz="2000" spc="4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профессиональный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уровень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педагогов,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улучшилось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качество педагогического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процесса.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Педагоги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течение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учебного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5F5F5F"/>
                </a:solidFill>
                <a:latin typeface="Times New Roman"/>
                <a:cs typeface="Times New Roman"/>
              </a:rPr>
              <a:t>года</a:t>
            </a: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осуществляли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личностно- </a:t>
            </a:r>
            <a:r>
              <a:rPr sz="20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ориентированный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5F5F5F"/>
                </a:solidFill>
                <a:latin typeface="Times New Roman"/>
                <a:cs typeface="Times New Roman"/>
              </a:rPr>
              <a:t>подход</a:t>
            </a: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детям,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грамотно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вели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работу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 </a:t>
            </a:r>
            <a:r>
              <a:rPr sz="2000" spc="-48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родителями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воспитанников,</a:t>
            </a:r>
            <a:r>
              <a:rPr sz="2000" spc="4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объясняя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современные </a:t>
            </a:r>
            <a:r>
              <a:rPr sz="2000" spc="-48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психолого-педагогические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позиции; давали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мастер -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классы,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делясь</a:t>
            </a:r>
            <a:r>
              <a:rPr sz="20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опытом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работы</a:t>
            </a:r>
            <a:r>
              <a:rPr sz="20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коллегами.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271" y="647446"/>
            <a:ext cx="33229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Цель</a:t>
            </a:r>
            <a:r>
              <a:rPr b="1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работы</a:t>
            </a:r>
            <a:r>
              <a:rPr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МДОУ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0" y="1828800"/>
            <a:ext cx="659320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создание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благоприятных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условий</a:t>
            </a:r>
            <a:r>
              <a:rPr sz="24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для</a:t>
            </a:r>
            <a:endParaRPr sz="2400" dirty="0">
              <a:latin typeface="Times New Roman"/>
              <a:cs typeface="Times New Roman"/>
            </a:endParaRPr>
          </a:p>
          <a:p>
            <a:pPr marR="762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полноценного</a:t>
            </a:r>
            <a:endParaRPr sz="2400" dirty="0">
              <a:latin typeface="Times New Roman"/>
              <a:cs typeface="Times New Roman"/>
            </a:endParaRPr>
          </a:p>
          <a:p>
            <a:pPr marR="762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проживания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ребенком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дошкольного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детства,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59055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формирование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основ базовой культуры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личности,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всестороннее развитие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психических</a:t>
            </a:r>
            <a:r>
              <a:rPr sz="24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физических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качеств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соответствии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возрастными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индивидуальными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особенностями,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подготовка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ребенка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жизни в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современном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обществе,</a:t>
            </a:r>
            <a:endParaRPr sz="2400" dirty="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обучению</a:t>
            </a:r>
            <a:r>
              <a:rPr sz="24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школе,</a:t>
            </a:r>
            <a:endParaRPr sz="2400" dirty="0">
              <a:latin typeface="Times New Roman"/>
              <a:cs typeface="Times New Roman"/>
            </a:endParaRPr>
          </a:p>
          <a:p>
            <a:pPr marL="260985" marR="269240" algn="ctr">
              <a:lnSpc>
                <a:spcPct val="100000"/>
              </a:lnSpc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обеспечение</a:t>
            </a:r>
            <a:r>
              <a:rPr sz="24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безопасности</a:t>
            </a:r>
            <a:r>
              <a:rPr sz="24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дошкольника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76277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02945" marR="5080" indent="-690880" algn="ctr">
              <a:lnSpc>
                <a:spcPct val="102899"/>
              </a:lnSpc>
              <a:spcBef>
                <a:spcPts val="15"/>
              </a:spcBef>
            </a:pPr>
            <a:r>
              <a:rPr sz="2400" b="1" spc="-5" dirty="0">
                <a:solidFill>
                  <a:srgbClr val="663300"/>
                </a:solidFill>
                <a:latin typeface="Century Schoolbook"/>
                <a:cs typeface="Century Schoolbook"/>
              </a:rPr>
              <a:t>Задачи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по </a:t>
            </a:r>
            <a:r>
              <a:rPr sz="2400" b="1" spc="-5" dirty="0">
                <a:solidFill>
                  <a:srgbClr val="663300"/>
                </a:solidFill>
                <a:latin typeface="Century Schoolbook"/>
                <a:cs typeface="Century Schoolbook"/>
              </a:rPr>
              <a:t>работе коллектива </a:t>
            </a:r>
            <a:r>
              <a:rPr sz="2400" b="1" spc="-675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в</a:t>
            </a:r>
            <a:r>
              <a:rPr sz="2400" b="1" spc="-25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20</a:t>
            </a:r>
            <a:r>
              <a:rPr lang="ru-RU"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21</a:t>
            </a:r>
            <a:r>
              <a:rPr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-202</a:t>
            </a:r>
            <a:r>
              <a:rPr lang="ru-RU"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2</a:t>
            </a:r>
            <a:r>
              <a:rPr sz="2400" b="1" spc="-20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учебном</a:t>
            </a:r>
            <a:r>
              <a:rPr sz="2400" b="1" spc="-50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Century Schoolbook"/>
                <a:cs typeface="Century Schoolbook"/>
              </a:rPr>
              <a:t>году</a:t>
            </a:r>
            <a:r>
              <a:rPr sz="2400" b="1" spc="-25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: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5950" y="1344417"/>
            <a:ext cx="7938450" cy="589458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/>
              <a:t>Создать условия по внедрению рабочей программы воспитания в образовательный процесс ДОО </a:t>
            </a:r>
          </a:p>
          <a:p>
            <a:pPr lvl="0" algn="just"/>
            <a:r>
              <a:rPr lang="ru-RU" dirty="0"/>
              <a:t>Внедрить в образовательный процесс дошкольной организации программы и технологии интеллектуальной направленности (экономическое развитие и финансовая грамотность)</a:t>
            </a:r>
          </a:p>
          <a:p>
            <a:pPr lvl="0" algn="just"/>
            <a:r>
              <a:rPr lang="ru-RU" dirty="0"/>
              <a:t>Оптимизировать работу по речевому развитию детей дошкольного возраста в условиях современной образовательной среды ДОУ в соответствии с ФГОС ДО</a:t>
            </a:r>
          </a:p>
          <a:p>
            <a:pPr lvl="0" algn="just"/>
            <a:r>
              <a:rPr lang="ru-RU" dirty="0"/>
              <a:t>Сохранить и укрепить физическое и психическое здоровье дошкольников (в том числе детей с ОВЗ) путем организации комплекса профилактических мероприятий, включения в образовательный процесс лучших семейных практик.</a:t>
            </a:r>
          </a:p>
          <a:p>
            <a:pPr lvl="0" algn="just"/>
            <a:r>
              <a:rPr lang="ru-RU" dirty="0"/>
              <a:t>Формировать у детей готовность и способность к реализации творческого потенциала в духовной и предметно – продуктивной деятельности на основе моральных норм и универсальной духовно – нравственной установки «становиться лучше» </a:t>
            </a:r>
          </a:p>
          <a:p>
            <a:pPr lvl="0" algn="just"/>
            <a:r>
              <a:rPr lang="ru-RU" dirty="0"/>
              <a:t>Создать условия проявление активности и представления опыта работы детского сада через участие в конкурсах педагогического мастерства муниципального уровня, размещение информации о деятельности детского сада в федеральных изданиях.</a:t>
            </a:r>
          </a:p>
          <a:p>
            <a:pPr lvl="0" algn="just"/>
            <a:r>
              <a:rPr lang="ru-RU" dirty="0"/>
              <a:t>Активно продолжать работу по внедрению современных педагогических технологий, использованию инновационных методик и технических средств обучения.</a:t>
            </a:r>
          </a:p>
          <a:p>
            <a:pPr lvl="0" algn="just"/>
            <a:r>
              <a:rPr lang="ru-RU" dirty="0"/>
              <a:t>Апробация системы повышения профессиональной компетентности педагогов посредством активных форм в условиях сетевого взаимодействия</a:t>
            </a:r>
          </a:p>
          <a:p>
            <a:pPr lvl="0" algn="just"/>
            <a:r>
              <a:rPr lang="ru-RU" dirty="0"/>
              <a:t>Совершенствование образовательной развивающей предметно-пространственной среды с ориентиром на создание элементов «доброжелательного», комфортного, психологически благоприятного пространства</a:t>
            </a:r>
          </a:p>
          <a:p>
            <a:pPr lvl="0" algn="just"/>
            <a:r>
              <a:rPr lang="ru-RU" dirty="0"/>
              <a:t>Продолжать работу по созданию современной развивающей среды, направленной на развитие двигательных и игровых умений дошкольников, навыков творческой деятельности на игровых площадках МДОУ</a:t>
            </a:r>
          </a:p>
          <a:p>
            <a:pPr lvl="0" algn="just"/>
            <a:r>
              <a:rPr lang="ru-RU" dirty="0"/>
              <a:t>Продолжать активизировать родителей, как участников образовательного процесса, расширять эффективные формы сотрудничества с родителями с целью информирования о развитии детей в ДОУ</a:t>
            </a:r>
          </a:p>
          <a:p>
            <a:pPr lvl="0" algn="just"/>
            <a:r>
              <a:rPr lang="ru-RU" dirty="0"/>
              <a:t>Оказать помощь родителям (законным представителям) в развитии индивидуальных способностей детей  и необходимой коррекции нарушений их </a:t>
            </a:r>
            <a:r>
              <a:rPr lang="ru-RU" dirty="0" smtClean="0"/>
              <a:t>развития;</a:t>
            </a:r>
          </a:p>
          <a:p>
            <a:pPr algn="just"/>
            <a:r>
              <a:rPr lang="ru-RU" dirty="0" smtClean="0"/>
              <a:t>Организовать взаимодействие </a:t>
            </a:r>
            <a:r>
              <a:rPr lang="ru-RU" dirty="0"/>
              <a:t>по обеспечению преемственности дошкольного и начального общего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97749"/>
              </p:ext>
            </p:extLst>
          </p:nvPr>
        </p:nvGraphicFramePr>
        <p:xfrm>
          <a:off x="1143000" y="1752600"/>
          <a:ext cx="6768464" cy="36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1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9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2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0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0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Линии</a:t>
                      </a:r>
                      <a:r>
                        <a:rPr sz="2000" b="1" spc="-4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2000" b="1" spc="-6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Физическое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910" marR="765810" indent="-82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ий) 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95%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dirty="0" smtClean="0">
                        <a:solidFill>
                          <a:srgbClr val="5F5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910" marR="765810" indent="-82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ий) 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lang="ru-RU" sz="1200" spc="-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sz="1200" spc="-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dirty="0" smtClean="0">
                        <a:solidFill>
                          <a:srgbClr val="5F5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Речь</a:t>
                      </a:r>
                      <a:r>
                        <a:rPr sz="2000" spc="4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речевое</a:t>
                      </a:r>
                      <a:r>
                        <a:rPr sz="20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общение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(средний)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dirty="0" smtClean="0">
                        <a:solidFill>
                          <a:srgbClr val="5F5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Познавательное</a:t>
                      </a:r>
                      <a:r>
                        <a:rPr sz="20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910" marR="765810" indent="-82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ий) 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Художественно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ts val="1335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(средний)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335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60"/>
                        </a:lnSpc>
                      </a:pP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эстетическое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9329" y="355219"/>
            <a:ext cx="6624320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03505">
              <a:lnSpc>
                <a:spcPct val="100400"/>
              </a:lnSpc>
              <a:spcBef>
                <a:spcPts val="85"/>
              </a:spcBef>
              <a:tabLst>
                <a:tab pos="1419860" algn="l"/>
                <a:tab pos="3954779" algn="l"/>
              </a:tabLst>
            </a:pPr>
            <a:r>
              <a:rPr sz="24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Уровень	</a:t>
            </a:r>
            <a:r>
              <a:rPr sz="24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развития</a:t>
            </a:r>
            <a:r>
              <a:rPr sz="2400" b="1" dirty="0">
                <a:solidFill>
                  <a:srgbClr val="663300"/>
                </a:solidFill>
                <a:latin typeface="Times New Roman"/>
                <a:cs typeface="Times New Roman"/>
              </a:rPr>
              <a:t> детей</a:t>
            </a:r>
            <a:r>
              <a:rPr sz="24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подготовительной</a:t>
            </a:r>
            <a:r>
              <a:rPr sz="2400" b="1" spc="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по </a:t>
            </a:r>
            <a:r>
              <a:rPr sz="2400" b="1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b="1" spc="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областям	</a:t>
            </a:r>
            <a:r>
              <a:rPr sz="2400" b="1" dirty="0" err="1">
                <a:solidFill>
                  <a:srgbClr val="663300"/>
                </a:solidFill>
                <a:latin typeface="Times New Roman"/>
                <a:cs typeface="Times New Roman"/>
              </a:rPr>
              <a:t>за</a:t>
            </a:r>
            <a:r>
              <a:rPr sz="24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</a:t>
            </a:r>
            <a:r>
              <a:rPr lang="ru-RU"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21</a:t>
            </a:r>
            <a:r>
              <a:rPr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-202</a:t>
            </a:r>
            <a:r>
              <a:rPr lang="ru-RU"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</a:t>
            </a:r>
            <a:r>
              <a:rPr sz="2400" b="1" spc="-45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3300"/>
                </a:solidFill>
                <a:latin typeface="Times New Roman"/>
                <a:cs typeface="Times New Roman"/>
              </a:rPr>
              <a:t>уч.</a:t>
            </a:r>
            <a:r>
              <a:rPr sz="2400"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663300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646" y="155828"/>
            <a:ext cx="4172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92CC00"/>
                </a:solidFill>
                <a:latin typeface="Times New Roman"/>
                <a:cs typeface="Times New Roman"/>
              </a:rPr>
              <a:t>МДОУ</a:t>
            </a:r>
            <a:r>
              <a:rPr sz="3200" b="1" spc="-65" dirty="0">
                <a:solidFill>
                  <a:srgbClr val="92CC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2CC00"/>
                </a:solidFill>
                <a:latin typeface="Times New Roman"/>
                <a:cs typeface="Times New Roman"/>
              </a:rPr>
              <a:t>организованы: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1" y="838200"/>
            <a:ext cx="6477000" cy="446917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Музей</a:t>
            </a:r>
            <a:r>
              <a:rPr sz="2400" b="1" spc="-15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русского</a:t>
            </a:r>
            <a:r>
              <a:rPr sz="24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F5F5F"/>
                </a:solidFill>
                <a:latin typeface="Times New Roman"/>
                <a:cs typeface="Times New Roman"/>
              </a:rPr>
              <a:t>быта</a:t>
            </a:r>
            <a:r>
              <a:rPr sz="24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«</a:t>
            </a:r>
            <a:r>
              <a:rPr sz="2400" b="1" spc="-5" dirty="0" err="1">
                <a:solidFill>
                  <a:srgbClr val="5F5F5F"/>
                </a:solidFill>
                <a:latin typeface="Times New Roman"/>
                <a:cs typeface="Times New Roman"/>
              </a:rPr>
              <a:t>Горенка</a:t>
            </a:r>
            <a:r>
              <a:rPr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»</a:t>
            </a: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Сенсорная комната;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Кабинеты педагога психолога;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Кабинеты логопеда;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Спортивные и музыкальные залы.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447800"/>
            <a:ext cx="7650987" cy="53444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i="1" dirty="0"/>
              <a:t>Дети проводят в детском саду большую часть времени. Поэтому окружающая среда </a:t>
            </a:r>
            <a:r>
              <a:rPr lang="ru-RU" sz="1600" i="1" dirty="0" smtClean="0"/>
              <a:t>МДОУ № 23 «Ромашка» отвечает </a:t>
            </a:r>
            <a:r>
              <a:rPr lang="ru-RU" sz="1600" i="1" dirty="0"/>
              <a:t>их </a:t>
            </a:r>
            <a:r>
              <a:rPr lang="ru-RU" sz="1600" i="1" dirty="0" smtClean="0"/>
              <a:t>интересам, дает </a:t>
            </a:r>
            <a:r>
              <a:rPr lang="ru-RU" sz="1600" i="1" dirty="0"/>
              <a:t>возможность свободно играть и общаться со сверстниками, </a:t>
            </a:r>
            <a:r>
              <a:rPr lang="ru-RU" sz="1600" i="1" dirty="0" smtClean="0"/>
              <a:t>развивает индивидуальность </a:t>
            </a:r>
            <a:r>
              <a:rPr lang="ru-RU" sz="1600" i="1" dirty="0"/>
              <a:t>каждого ребенка. </a:t>
            </a:r>
            <a:r>
              <a:rPr lang="ru-RU" sz="1600" i="1" dirty="0" smtClean="0"/>
              <a:t>Развивающая предметно – пространственная среда дошкольного учреждения комфортная,  уютная </a:t>
            </a:r>
            <a:r>
              <a:rPr lang="ru-RU" sz="1600" i="1" dirty="0"/>
              <a:t>рационально </a:t>
            </a:r>
            <a:r>
              <a:rPr lang="ru-RU" sz="1600" i="1" dirty="0" smtClean="0"/>
              <a:t>организованна наполнена разными </a:t>
            </a:r>
            <a:r>
              <a:rPr lang="ru-RU" sz="1600" i="1" dirty="0"/>
              <a:t>сенсорными раздражителями и игровыми материалами</a:t>
            </a:r>
            <a:r>
              <a:rPr lang="ru-RU" sz="1600" dirty="0"/>
              <a:t>. </a:t>
            </a:r>
            <a:endParaRPr lang="ru-RU" sz="1600" dirty="0" smtClean="0"/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r>
              <a:rPr lang="ru-RU" sz="1600" b="1" dirty="0"/>
              <a:t>Развивающая предметно-пространственная среда </a:t>
            </a:r>
            <a:r>
              <a:rPr lang="ru-RU" sz="1600" b="1" dirty="0" smtClean="0"/>
              <a:t>обеспечивает:</a:t>
            </a:r>
            <a:endParaRPr lang="ru-RU" sz="1600" dirty="0"/>
          </a:p>
          <a:p>
            <a:pPr algn="just">
              <a:lnSpc>
                <a:spcPct val="150000"/>
              </a:lnSpc>
            </a:pPr>
            <a:r>
              <a:rPr lang="ru-RU" sz="1600" dirty="0"/>
              <a:t>1. Гармоничное всестороннее развитие детей с учетом особенностей возраста, здоровья, психических, физических и речевых нарушений.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2. Полноценное общение между собой, а в процессе учебной деятельности с педагогом, дать возможность уединиться по желанию ребенка.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3. Реализацию образовательной программы ДОУ.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4. Учет национально-культурных, климатических условий, в которых осуществляется образовательная деятельность.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209549"/>
            <a:ext cx="726998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6C9900"/>
                </a:solidFill>
                <a:latin typeface="Times New Roman"/>
                <a:cs typeface="Times New Roman"/>
              </a:rPr>
              <a:t>Развивающая</a:t>
            </a:r>
            <a:r>
              <a:rPr b="1" spc="-15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C9900"/>
                </a:solidFill>
                <a:latin typeface="Times New Roman"/>
                <a:cs typeface="Times New Roman"/>
              </a:rPr>
              <a:t>предметно</a:t>
            </a:r>
            <a:r>
              <a:rPr b="1" spc="5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C9900"/>
                </a:solidFill>
                <a:latin typeface="Times New Roman"/>
                <a:cs typeface="Times New Roman"/>
              </a:rPr>
              <a:t>– </a:t>
            </a:r>
            <a:r>
              <a:rPr b="1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C9900"/>
                </a:solidFill>
                <a:latin typeface="Times New Roman"/>
                <a:cs typeface="Times New Roman"/>
              </a:rPr>
              <a:t>пространственная</a:t>
            </a:r>
            <a:r>
              <a:rPr b="1" spc="-25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C9900"/>
                </a:solidFill>
                <a:latin typeface="Times New Roman"/>
                <a:cs typeface="Times New Roman"/>
              </a:rPr>
              <a:t>среда</a:t>
            </a:r>
            <a:r>
              <a:rPr b="1" spc="-40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rgbClr val="6C9900"/>
                </a:solidFill>
                <a:latin typeface="Times New Roman"/>
                <a:cs typeface="Times New Roman"/>
              </a:rPr>
              <a:t>ДОУ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635" y="1048016"/>
            <a:ext cx="6323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Учебно-методическое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обеспечение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включает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работу</a:t>
            </a:r>
            <a:r>
              <a:rPr sz="2400" spc="57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оснащению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spc="1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передовыми</a:t>
            </a:r>
            <a:r>
              <a:rPr sz="2400" spc="1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методиками,</a:t>
            </a:r>
            <a:r>
              <a:rPr sz="2400" spc="1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учебно-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0237" y="2128074"/>
            <a:ext cx="4060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2400" spc="-125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мп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л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,	ме</a:t>
            </a:r>
            <a:r>
              <a:rPr sz="2400" spc="-50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-7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ч</a:t>
            </a:r>
            <a:r>
              <a:rPr sz="2400" spc="6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скими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0180" y="2510463"/>
            <a:ext cx="3981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2310" algn="l"/>
              </a:tabLst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сп</a:t>
            </a:r>
            <a:r>
              <a:rPr sz="2400" spc="6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бст</a:t>
            </a:r>
            <a:r>
              <a:rPr sz="2400" spc="-9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ющим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	б</a:t>
            </a: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лее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635" y="2133295"/>
            <a:ext cx="204406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м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spc="-45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-7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дич</a:t>
            </a:r>
            <a:r>
              <a:rPr sz="2400" spc="6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скими 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средствами,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эффективной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методической,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3285" y="2837928"/>
            <a:ext cx="20929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реализации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5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сп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-6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тель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1245" y="2804622"/>
            <a:ext cx="1771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програм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-  деятельн</a:t>
            </a:r>
            <a:r>
              <a:rPr sz="2400" spc="5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сти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635" y="3577685"/>
            <a:ext cx="632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400" spc="229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работников.</a:t>
            </a:r>
            <a:r>
              <a:rPr sz="2400" spc="2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Имеется</a:t>
            </a:r>
            <a:r>
              <a:rPr sz="2400" spc="2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более</a:t>
            </a:r>
            <a:r>
              <a:rPr sz="2400" spc="2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100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1719" y="3960072"/>
            <a:ext cx="277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8455" algn="l"/>
              </a:tabLst>
            </a:pP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диниц	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че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б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ой,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2535" y="3974307"/>
            <a:ext cx="291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учебно-методической,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1719" y="4340017"/>
            <a:ext cx="4333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9390" algn="l"/>
              </a:tabLst>
            </a:pPr>
            <a:r>
              <a:rPr sz="2400" spc="-100" dirty="0">
                <a:solidFill>
                  <a:srgbClr val="5F5F5F"/>
                </a:solidFill>
                <a:latin typeface="Times New Roman"/>
                <a:cs typeface="Times New Roman"/>
              </a:rPr>
              <a:t>х</a:t>
            </a:r>
            <a:r>
              <a:rPr sz="2400" spc="-135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</a:t>
            </a:r>
            <a:r>
              <a:rPr sz="2400" spc="-6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spc="-40" dirty="0">
                <a:solidFill>
                  <a:srgbClr val="5F5F5F"/>
                </a:solidFill>
                <a:latin typeface="Times New Roman"/>
                <a:cs typeface="Times New Roman"/>
              </a:rPr>
              <a:t>ж</a:t>
            </a:r>
            <a:r>
              <a:rPr sz="2400" spc="6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ст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енной	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л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итер</a:t>
            </a:r>
            <a:r>
              <a:rPr sz="2400" spc="-65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2400" spc="-45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ры,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1450" y="4308949"/>
            <a:ext cx="1401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наглядных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270" y="4745412"/>
            <a:ext cx="6323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120265" algn="l"/>
                <a:tab pos="4030345" algn="l"/>
              </a:tabLst>
            </a:pP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пособий	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для	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обеспечения	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образовательного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процесса</a:t>
            </a:r>
            <a:r>
              <a:rPr sz="24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5F5F5F"/>
                </a:solidFill>
                <a:latin typeface="Times New Roman"/>
                <a:cs typeface="Times New Roman"/>
              </a:rPr>
              <a:t>ДОУ.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5880" y="1608201"/>
            <a:ext cx="480822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Муниципальное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дошкольное образовательное </a:t>
            </a:r>
            <a:r>
              <a:rPr sz="1800" b="1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учреждение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«Детский</a:t>
            </a:r>
            <a:r>
              <a:rPr sz="18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сад 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23 </a:t>
            </a:r>
            <a:r>
              <a:rPr sz="18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«Ромашка» </a:t>
            </a:r>
            <a:r>
              <a:rPr sz="18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 Тутаевского</a:t>
            </a:r>
            <a:r>
              <a:rPr sz="1800" b="1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района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Адрес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сайта </a:t>
            </a:r>
            <a:r>
              <a:rPr sz="1800" b="1" spc="-35" dirty="0">
                <a:solidFill>
                  <a:srgbClr val="5F5F5F"/>
                </a:solidFill>
                <a:latin typeface="Times New Roman"/>
                <a:cs typeface="Times New Roman"/>
              </a:rPr>
              <a:t>ДОУ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ds20-tmr.edu.yar.ru</a:t>
            </a:r>
            <a:endParaRPr sz="1800" dirty="0">
              <a:latin typeface="Times New Roman"/>
              <a:cs typeface="Times New Roman"/>
            </a:endParaRPr>
          </a:p>
          <a:p>
            <a:pPr marL="1160145" marR="695960" indent="-417830" algn="r">
              <a:lnSpc>
                <a:spcPct val="100000"/>
              </a:lnSpc>
            </a:pP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Юридический</a:t>
            </a:r>
            <a:r>
              <a:rPr sz="1800" i="1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адрес учреждения: </a:t>
            </a:r>
            <a:r>
              <a:rPr sz="1800" i="1" spc="-434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152300,</a:t>
            </a:r>
            <a:r>
              <a:rPr sz="1800" spc="4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Ярославская</a:t>
            </a:r>
            <a:r>
              <a:rPr sz="18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область,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F5F5F"/>
                </a:solidFill>
                <a:latin typeface="Times New Roman"/>
                <a:cs typeface="Times New Roman"/>
              </a:rPr>
              <a:t>г.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Тутаев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ул.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Дементьева,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10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989330">
              <a:lnSpc>
                <a:spcPct val="100000"/>
              </a:lnSpc>
            </a:pPr>
            <a:r>
              <a:rPr sz="1800" i="1" spc="-10" dirty="0">
                <a:solidFill>
                  <a:srgbClr val="663300"/>
                </a:solidFill>
                <a:latin typeface="Times New Roman"/>
                <a:cs typeface="Times New Roman"/>
              </a:rPr>
              <a:t>фактический</a:t>
            </a:r>
            <a:r>
              <a:rPr sz="1800" i="1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адрес</a:t>
            </a:r>
            <a:r>
              <a:rPr sz="1800" i="1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учреждения:</a:t>
            </a:r>
            <a:endParaRPr sz="1800" dirty="0">
              <a:latin typeface="Times New Roman"/>
              <a:cs typeface="Times New Roman"/>
            </a:endParaRPr>
          </a:p>
          <a:p>
            <a:pPr marL="1195070">
              <a:lnSpc>
                <a:spcPct val="100000"/>
              </a:lnSpc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здание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№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-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ул.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Дементьева,</a:t>
            </a:r>
            <a:r>
              <a:rPr sz="18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10</a:t>
            </a:r>
            <a:endParaRPr sz="1800" dirty="0">
              <a:latin typeface="Times New Roman"/>
              <a:cs typeface="Times New Roman"/>
            </a:endParaRPr>
          </a:p>
          <a:p>
            <a:pPr marL="1708785" marR="204470" indent="-925830">
              <a:lnSpc>
                <a:spcPct val="100000"/>
              </a:lnSpc>
              <a:tabLst>
                <a:tab pos="3746500" algn="l"/>
              </a:tabLst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здание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№ 2 - 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ул.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Моторостроителей,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60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телефоны: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2-16-84;	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2-03-92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28"/>
            <a:ext cx="6581394" cy="43924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47800"/>
            <a:ext cx="61036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5F5F5F"/>
                </a:solidFill>
                <a:latin typeface="Times New Roman"/>
                <a:cs typeface="Times New Roman"/>
              </a:rPr>
              <a:t>ДОУ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создано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библиотечно-информационное</a:t>
            </a:r>
            <a:endParaRPr sz="2400" dirty="0">
              <a:latin typeface="Times New Roman"/>
              <a:cs typeface="Times New Roman"/>
            </a:endParaRPr>
          </a:p>
          <a:p>
            <a:pPr marL="678815" marR="670560" indent="-254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обеспечение.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Составлены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каталоги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библиотечного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фонда.</a:t>
            </a: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Библиотечно-</a:t>
            </a:r>
            <a:endParaRPr sz="2400" dirty="0">
              <a:latin typeface="Times New Roman"/>
              <a:cs typeface="Times New Roman"/>
            </a:endParaRPr>
          </a:p>
          <a:p>
            <a:pPr marL="170815" marR="166370" indent="381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информационное обеспечение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</a:t>
            </a:r>
            <a:r>
              <a:rPr lang="ru-RU"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21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- 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202</a:t>
            </a:r>
            <a:r>
              <a:rPr lang="ru-RU"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85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учебном</a:t>
            </a: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 году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обновлялось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соответствии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актуальными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потребностями</a:t>
            </a:r>
            <a:r>
              <a:rPr sz="24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участников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образовательных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отношений,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что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позволило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педагогам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эффективно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планировать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образовательную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деятельность,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создать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тематическую</a:t>
            </a:r>
            <a:r>
              <a:rPr sz="24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электронную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F5F5F"/>
                </a:solidFill>
                <a:latin typeface="Times New Roman"/>
                <a:cs typeface="Times New Roman"/>
              </a:rPr>
              <a:t>картотеку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389255" marR="38227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совершенствовать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свой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образовательный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уровень.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8439" r="16672"/>
          <a:stretch/>
        </p:blipFill>
        <p:spPr>
          <a:xfrm>
            <a:off x="533400" y="1219200"/>
            <a:ext cx="6477000" cy="50481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" y="1219200"/>
            <a:ext cx="6404699" cy="42745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5040502" cy="58042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788" y="674065"/>
            <a:ext cx="5807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Оценка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состояния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здоровья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50422"/>
              </p:ext>
            </p:extLst>
          </p:nvPr>
        </p:nvGraphicFramePr>
        <p:xfrm>
          <a:off x="609600" y="1752600"/>
          <a:ext cx="7343772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5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18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1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93140">
                <a:tc rowSpan="2">
                  <a:txBody>
                    <a:bodyPr/>
                    <a:lstStyle/>
                    <a:p>
                      <a:pPr marL="91440" marR="45783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8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бн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800" b="1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28575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28575">
                      <a:solidFill>
                        <a:srgbClr val="84B8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(количество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детей, 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28575" cap="flat" cmpd="sng" algn="ctr">
                      <a:solidFill>
                        <a:srgbClr val="84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28575">
                      <a:solidFill>
                        <a:srgbClr val="84B8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3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28575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28575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spc="-4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8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321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8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305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942" y="137541"/>
            <a:ext cx="4318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Перспективы</a:t>
            </a:r>
            <a:r>
              <a:rPr spc="10" dirty="0"/>
              <a:t> </a:t>
            </a:r>
            <a:r>
              <a:rPr spc="-5" dirty="0"/>
              <a:t>развития</a:t>
            </a:r>
            <a:r>
              <a:rPr spc="-10" dirty="0"/>
              <a:t> 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854" y="1524000"/>
            <a:ext cx="6734809" cy="41370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положительного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имиджа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организации.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Активизация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обучение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молодых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педагогов,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совершенствование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работы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проектной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Планирование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учетом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кадровых</a:t>
            </a:r>
            <a:endParaRPr sz="1800" dirty="0">
              <a:latin typeface="Times New Roman"/>
              <a:cs typeface="Times New Roman"/>
            </a:endParaRPr>
          </a:p>
          <a:p>
            <a:pPr marL="12700" marR="1121410">
              <a:lnSpc>
                <a:spcPct val="106700"/>
              </a:lnSpc>
              <a:spcBef>
                <a:spcPts val="1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изменений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перестановок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основе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плана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учреждения</a:t>
            </a:r>
            <a:r>
              <a:rPr sz="18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учебный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год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Своевременная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адаптация</a:t>
            </a:r>
            <a:r>
              <a:rPr sz="18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системы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управления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изменениям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внешней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среды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улучшению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качества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образования.</a:t>
            </a:r>
            <a:endParaRPr sz="1800" dirty="0">
              <a:latin typeface="Times New Roman"/>
              <a:cs typeface="Times New Roman"/>
            </a:endParaRPr>
          </a:p>
          <a:p>
            <a:pPr marL="68580" marR="350520" indent="-56515">
              <a:lnSpc>
                <a:spcPts val="2320"/>
              </a:lnSpc>
              <a:spcBef>
                <a:spcPts val="8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Обогащение развивающей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предметно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-</a:t>
            </a:r>
            <a:r>
              <a:rPr sz="18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пространственной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среды;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Внедрение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дистанционных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форм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обучения.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Создание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условий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для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современных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образовательных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технологий;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2320"/>
              </a:lnSpc>
              <a:spcBef>
                <a:spcPts val="80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Содействие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развитию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игровой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 детей,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способствующей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формированию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закреплению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основных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психических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функций.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Перспективы</a:t>
            </a:r>
            <a:r>
              <a:rPr spc="10" dirty="0"/>
              <a:t> </a:t>
            </a:r>
            <a:r>
              <a:rPr spc="-5" dirty="0"/>
              <a:t>развития</a:t>
            </a:r>
            <a:r>
              <a:rPr spc="-10" dirty="0"/>
              <a:t> 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1889" y="1600200"/>
            <a:ext cx="6757670" cy="41370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Повышение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уровня</a:t>
            </a:r>
            <a:r>
              <a:rPr sz="18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кадров;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7200"/>
              </a:lnSpc>
              <a:buChar char="-"/>
              <a:tabLst>
                <a:tab pos="167005" algn="l"/>
              </a:tabLst>
            </a:pP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подготовка</a:t>
            </a:r>
            <a:r>
              <a:rPr sz="1800" spc="1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педагогов</a:t>
            </a:r>
            <a:r>
              <a:rPr sz="1800" spc="1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1800" spc="1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аттестационным</a:t>
            </a:r>
            <a:r>
              <a:rPr sz="1800" spc="16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плановым</a:t>
            </a:r>
            <a:r>
              <a:rPr sz="1800" spc="17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мероприятиям,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том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числе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молодых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воспитателей.</a:t>
            </a:r>
            <a:endParaRPr sz="1800" dirty="0">
              <a:latin typeface="Times New Roman"/>
              <a:cs typeface="Times New Roman"/>
            </a:endParaRPr>
          </a:p>
          <a:p>
            <a:pPr marL="568960" indent="-556260">
              <a:lnSpc>
                <a:spcPct val="100000"/>
              </a:lnSpc>
              <a:spcBef>
                <a:spcPts val="145"/>
              </a:spcBef>
              <a:buChar char="-"/>
              <a:tabLst>
                <a:tab pos="568325" algn="l"/>
                <a:tab pos="568960" algn="l"/>
                <a:tab pos="2170430" algn="l"/>
                <a:tab pos="4577715" algn="l"/>
                <a:tab pos="5735955" algn="l"/>
              </a:tabLst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повы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ш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е	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ф</a:t>
            </a:r>
            <a:r>
              <a:rPr sz="1800" spc="3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сс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он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	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ровня	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да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ов,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обеспечивающего</a:t>
            </a:r>
            <a:r>
              <a:rPr sz="1800" spc="3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обстановку</a:t>
            </a:r>
            <a:r>
              <a:rPr sz="1800" spc="2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доброжелательного</a:t>
            </a:r>
            <a:r>
              <a:rPr sz="1800" spc="2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сотрудничества</a:t>
            </a:r>
            <a:r>
              <a:rPr sz="1800" spc="30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детьми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родителями.</a:t>
            </a:r>
            <a:endParaRPr sz="1800" dirty="0">
              <a:latin typeface="Times New Roman"/>
              <a:cs typeface="Times New Roman"/>
            </a:endParaRPr>
          </a:p>
          <a:p>
            <a:pPr marL="12700" marR="238760">
              <a:lnSpc>
                <a:spcPct val="107200"/>
              </a:lnSpc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Обновление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дидактических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материалов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пособий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для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проведения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занятий;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Пополнение</a:t>
            </a:r>
            <a:r>
              <a:rPr sz="18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электронного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каталога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профессиональных журналов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разделам.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Совершенствование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процедуры</a:t>
            </a:r>
            <a:r>
              <a:rPr sz="1800" spc="4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ВСОКО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F5F5F"/>
                </a:solidFill>
                <a:latin typeface="Times New Roman"/>
                <a:cs typeface="Times New Roman"/>
              </a:rPr>
              <a:t>ДОУ.</a:t>
            </a:r>
            <a:endParaRPr sz="1800" dirty="0">
              <a:latin typeface="Times New Roman"/>
              <a:cs typeface="Times New Roman"/>
            </a:endParaRPr>
          </a:p>
          <a:p>
            <a:pPr marL="12700" marR="111760">
              <a:lnSpc>
                <a:spcPct val="107000"/>
              </a:lnSpc>
              <a:spcBef>
                <a:spcPts val="5"/>
              </a:spcBef>
            </a:pP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Координация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информационному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обеспечению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управления </a:t>
            </a:r>
            <a:r>
              <a:rPr sz="1800" spc="-100" dirty="0">
                <a:solidFill>
                  <a:srgbClr val="5F5F5F"/>
                </a:solidFill>
                <a:latin typeface="Times New Roman"/>
                <a:cs typeface="Times New Roman"/>
              </a:rPr>
              <a:t>ДОУ,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основанную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систематическом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анализе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качества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ресурсного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обеспечения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деятельности.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214" y="1406398"/>
            <a:ext cx="490410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69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Режим </a:t>
            </a:r>
            <a:r>
              <a:rPr sz="22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работы</a:t>
            </a:r>
            <a:r>
              <a:rPr sz="22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дошкольного</a:t>
            </a:r>
            <a:endParaRPr sz="22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учреждения</a:t>
            </a:r>
            <a:endParaRPr sz="2200" dirty="0">
              <a:latin typeface="Times New Roman"/>
              <a:cs typeface="Times New Roman"/>
            </a:endParaRPr>
          </a:p>
          <a:p>
            <a:pPr marL="570230" algn="ctr">
              <a:lnSpc>
                <a:spcPct val="100000"/>
              </a:lnSpc>
            </a:pPr>
            <a:r>
              <a:rPr sz="22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6.30</a:t>
            </a:r>
            <a:r>
              <a:rPr sz="22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–</a:t>
            </a:r>
            <a:r>
              <a:rPr sz="22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5F5F5F"/>
                </a:solidFill>
                <a:latin typeface="Times New Roman"/>
                <a:cs typeface="Times New Roman"/>
              </a:rPr>
              <a:t>18.30</a:t>
            </a:r>
            <a:endParaRPr sz="2200" dirty="0">
              <a:latin typeface="Times New Roman"/>
              <a:cs typeface="Times New Roman"/>
            </a:endParaRPr>
          </a:p>
          <a:p>
            <a:pPr marL="568325" algn="ctr">
              <a:lnSpc>
                <a:spcPct val="100000"/>
              </a:lnSpc>
            </a:pP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пятидневная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рабочая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неделя</a:t>
            </a:r>
            <a:endParaRPr sz="2200" dirty="0">
              <a:latin typeface="Times New Roman"/>
              <a:cs typeface="Times New Roman"/>
            </a:endParaRPr>
          </a:p>
          <a:p>
            <a:pPr marL="1240790" marR="660400" indent="-3175" algn="ctr">
              <a:lnSpc>
                <a:spcPct val="100000"/>
              </a:lnSpc>
            </a:pPr>
            <a:r>
              <a:rPr sz="22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12-часовое пребывание </a:t>
            </a:r>
            <a:r>
              <a:rPr sz="2200" b="1" spc="-5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четырех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разовое</a:t>
            </a:r>
            <a:r>
              <a:rPr sz="22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питание </a:t>
            </a:r>
            <a:r>
              <a:rPr sz="2200" spc="-5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Ближайшее</a:t>
            </a:r>
            <a:r>
              <a:rPr sz="22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окружение: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5F5F5F"/>
                </a:solidFill>
                <a:latin typeface="Times New Roman"/>
                <a:cs typeface="Times New Roman"/>
              </a:rPr>
              <a:t>МОУ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СОШ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 6,</a:t>
            </a:r>
            <a:endParaRPr sz="2200" dirty="0">
              <a:latin typeface="Times New Roman"/>
              <a:cs typeface="Times New Roman"/>
            </a:endParaRPr>
          </a:p>
          <a:p>
            <a:pPr marL="568960"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спортивный</a:t>
            </a:r>
            <a:r>
              <a:rPr sz="22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5F5F5F"/>
                </a:solidFill>
                <a:latin typeface="Times New Roman"/>
                <a:cs typeface="Times New Roman"/>
              </a:rPr>
              <a:t>комплекс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«Старт».</a:t>
            </a:r>
            <a:endParaRPr sz="2200" dirty="0">
              <a:latin typeface="Times New Roman"/>
              <a:cs typeface="Times New Roman"/>
            </a:endParaRPr>
          </a:p>
          <a:p>
            <a:pPr marL="568325" algn="ctr">
              <a:lnSpc>
                <a:spcPct val="100000"/>
              </a:lnSpc>
              <a:tabLst>
                <a:tab pos="1569085" algn="l"/>
              </a:tabLst>
            </a:pPr>
            <a:r>
              <a:rPr sz="22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МДОУ	</a:t>
            </a:r>
            <a:r>
              <a:rPr sz="2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осуществляет</a:t>
            </a:r>
            <a:r>
              <a:rPr sz="22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свою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759835" algn="l"/>
              </a:tabLst>
            </a:pPr>
            <a:r>
              <a:rPr sz="22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деятельность</a:t>
            </a:r>
            <a:r>
              <a:rPr sz="2200" b="1" spc="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на </a:t>
            </a:r>
            <a:r>
              <a:rPr sz="2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основании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:	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лицензии</a:t>
            </a:r>
            <a:endParaRPr sz="2200" dirty="0">
              <a:latin typeface="Times New Roman"/>
              <a:cs typeface="Times New Roman"/>
            </a:endParaRPr>
          </a:p>
          <a:p>
            <a:pPr marL="569595" algn="ctr">
              <a:lnSpc>
                <a:spcPct val="100000"/>
              </a:lnSpc>
            </a:pP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22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41\15</a:t>
            </a:r>
            <a:r>
              <a:rPr sz="22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F5F5F"/>
                </a:solidFill>
                <a:latin typeface="Times New Roman"/>
                <a:cs typeface="Times New Roman"/>
              </a:rPr>
              <a:t>от</a:t>
            </a:r>
            <a:r>
              <a:rPr sz="22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26.03.2015</a:t>
            </a:r>
            <a:r>
              <a:rPr sz="22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F5F5F"/>
                </a:solidFill>
                <a:latin typeface="Times New Roman"/>
                <a:cs typeface="Times New Roman"/>
              </a:rPr>
              <a:t>года,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011805" algn="l"/>
              </a:tabLst>
            </a:pP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срок</a:t>
            </a:r>
            <a:r>
              <a:rPr sz="22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действия</a:t>
            </a:r>
            <a:r>
              <a:rPr sz="2200" spc="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лицензии	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-</a:t>
            </a:r>
            <a:r>
              <a:rPr sz="22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бессрочная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7441" y="1004773"/>
            <a:ext cx="62693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Информация</a:t>
            </a:r>
            <a:r>
              <a:rPr sz="2000" b="1" spc="-2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25D0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25D00"/>
                </a:solidFill>
                <a:latin typeface="Times New Roman"/>
                <a:cs typeface="Times New Roman"/>
              </a:rPr>
              <a:t>количестве</a:t>
            </a:r>
            <a:r>
              <a:rPr sz="2000" b="1" spc="46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функционирующих</a:t>
            </a:r>
            <a:r>
              <a:rPr sz="2000" b="1" spc="-50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групп,</a:t>
            </a:r>
            <a:endParaRPr sz="2000">
              <a:latin typeface="Times New Roman"/>
              <a:cs typeface="Times New Roman"/>
            </a:endParaRPr>
          </a:p>
          <a:p>
            <a:pPr marR="448945" algn="ctr">
              <a:lnSpc>
                <a:spcPct val="100000"/>
              </a:lnSpc>
            </a:pP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воспитанников,</a:t>
            </a:r>
            <a:r>
              <a:rPr sz="2000" b="1" spc="-5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режиме</a:t>
            </a:r>
            <a:r>
              <a:rPr sz="2000" b="1" spc="-2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25D00"/>
                </a:solidFill>
                <a:latin typeface="Times New Roman"/>
                <a:cs typeface="Times New Roman"/>
              </a:rPr>
              <a:t>работы</a:t>
            </a:r>
            <a:r>
              <a:rPr sz="2000" b="1" spc="-35" dirty="0">
                <a:solidFill>
                  <a:srgbClr val="425D00"/>
                </a:solidFill>
                <a:latin typeface="Times New Roman"/>
                <a:cs typeface="Times New Roman"/>
              </a:rPr>
              <a:t> ДОУ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58025"/>
              </p:ext>
            </p:extLst>
          </p:nvPr>
        </p:nvGraphicFramePr>
        <p:xfrm>
          <a:off x="893241" y="2054479"/>
          <a:ext cx="7057390" cy="316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Воспитанники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90"/>
                        </a:lnSpc>
                      </a:pP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sz="1100" b="1" dirty="0" err="1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1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90"/>
                        </a:lnSpc>
                      </a:pP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sz="1100" b="1" dirty="0" err="1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1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-202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6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tabLst>
                          <a:tab pos="777240" algn="l"/>
                          <a:tab pos="1862455" algn="l"/>
                          <a:tab pos="3143250" algn="l"/>
                        </a:tabLst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Общая	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численность	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воспитанников,	осваивающих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образовательную</a:t>
                      </a:r>
                      <a:r>
                        <a:rPr sz="1200" spc="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200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344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Общая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численность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воспитанников</a:t>
                      </a:r>
                      <a:r>
                        <a:rPr sz="12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возрасте</a:t>
                      </a:r>
                      <a:r>
                        <a:rPr sz="1200" spc="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spc="-2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Общая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численность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воспитанников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возрасте</a:t>
                      </a:r>
                      <a:r>
                        <a:rPr sz="1200" spc="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лет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296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258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  <a:tabLst>
                          <a:tab pos="1259205" algn="l"/>
                          <a:tab pos="2586355" algn="l"/>
                          <a:tab pos="3004185" algn="l"/>
                        </a:tabLst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Численность	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воспитанников	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ограниченными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возможностями</a:t>
                      </a:r>
                      <a:r>
                        <a:rPr sz="120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Удельный</a:t>
                      </a:r>
                      <a:r>
                        <a:rPr sz="12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вес</a:t>
                      </a:r>
                      <a:r>
                        <a:rPr sz="1200" spc="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численности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воспитанников</a:t>
                      </a:r>
                      <a:r>
                        <a:rPr sz="12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ограниченными возможностями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0,2%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6%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9,7</a:t>
                      </a:r>
                      <a:r>
                        <a:rPr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004773"/>
            <a:ext cx="709358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В 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21</a:t>
            </a:r>
            <a:r>
              <a:rPr sz="2000" b="1" spc="-25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– 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</a:t>
            </a:r>
            <a:r>
              <a:rPr sz="2000" b="1" spc="-20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учебном</a:t>
            </a:r>
            <a:r>
              <a:rPr sz="20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году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детский</a:t>
            </a:r>
            <a:r>
              <a:rPr sz="2000" b="1" spc="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663300"/>
                </a:solidFill>
                <a:latin typeface="Times New Roman"/>
                <a:cs typeface="Times New Roman"/>
              </a:rPr>
              <a:t>сад </a:t>
            </a:r>
            <a:r>
              <a:rPr sz="2000" b="1" dirty="0" err="1">
                <a:solidFill>
                  <a:srgbClr val="663300"/>
                </a:solidFill>
                <a:latin typeface="Times New Roman"/>
                <a:cs typeface="Times New Roman"/>
              </a:rPr>
              <a:t>посещало</a:t>
            </a:r>
            <a:r>
              <a:rPr sz="20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21</a:t>
            </a:r>
            <a:r>
              <a:rPr sz="2000" b="1" spc="-10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детей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57850" algn="l"/>
              </a:tabLst>
            </a:pP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МДОУ</a:t>
            </a:r>
            <a:r>
              <a:rPr sz="2000" b="1" spc="48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663300"/>
                </a:solidFill>
                <a:latin typeface="Times New Roman"/>
                <a:cs typeface="Times New Roman"/>
              </a:rPr>
              <a:t>функционировало</a:t>
            </a:r>
            <a:r>
              <a:rPr sz="2000" b="1" spc="4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16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групп</a:t>
            </a:r>
            <a:r>
              <a:rPr sz="20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дневного	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пребывания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71896"/>
              </p:ext>
            </p:extLst>
          </p:nvPr>
        </p:nvGraphicFramePr>
        <p:xfrm>
          <a:off x="940308" y="1981200"/>
          <a:ext cx="7058024" cy="4549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5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103505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</a:t>
                      </a:r>
                      <a:r>
                        <a:rPr sz="1400" b="1" spc="-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Возрастная</a:t>
                      </a:r>
                      <a:r>
                        <a:rPr sz="1400" b="1" spc="-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205104" indent="-23622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7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b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4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483234" marR="107314" indent="-3657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7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b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  в</a:t>
                      </a: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396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От1 до 1,5 лет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Первая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группа раннего возраста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</a:tr>
              <a:tr h="628396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 err="1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3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3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вторая</a:t>
                      </a:r>
                      <a:r>
                        <a:rPr sz="14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раннего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39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младшая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645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средняя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39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старшая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45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подготовительная</a:t>
                      </a:r>
                      <a:r>
                        <a:rPr sz="14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школе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45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45"/>
                        </a:lnSpc>
                      </a:pPr>
                      <a:r>
                        <a:rPr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645"/>
                        </a:lnSpc>
                      </a:pPr>
                      <a:r>
                        <a:rPr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990600"/>
            <a:ext cx="6193155" cy="459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5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своей</a:t>
            </a:r>
            <a:r>
              <a:rPr sz="25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r>
              <a:rPr sz="2500" b="1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25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23</a:t>
            </a:r>
            <a:r>
              <a:rPr sz="25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«Ромашка»</a:t>
            </a:r>
            <a:r>
              <a:rPr sz="25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руководствуется: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-нормативно</a:t>
            </a:r>
            <a:r>
              <a:rPr sz="25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правовыми</a:t>
            </a:r>
            <a:r>
              <a:rPr sz="25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документами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локальными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актами</a:t>
            </a: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-основной</a:t>
            </a:r>
            <a:r>
              <a:rPr sz="25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sz="25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программой </a:t>
            </a:r>
            <a:r>
              <a:rPr sz="2500" spc="-6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учреждения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-планом</a:t>
            </a:r>
            <a:r>
              <a:rPr sz="25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работы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 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учебный</a:t>
            </a:r>
            <a:r>
              <a:rPr sz="25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год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программой</a:t>
            </a:r>
            <a:r>
              <a:rPr sz="25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развития</a:t>
            </a:r>
            <a:r>
              <a:rPr sz="25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ДОУ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-ежегодной</a:t>
            </a:r>
            <a:r>
              <a:rPr sz="25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самооценкой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муниципальным</a:t>
            </a:r>
            <a:r>
              <a:rPr sz="25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заданием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spcBef>
                <a:spcPts val="15"/>
              </a:spcBef>
              <a:buChar char="-"/>
              <a:tabLst>
                <a:tab pos="198755" algn="l"/>
              </a:tabLst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планом</a:t>
            </a:r>
            <a:r>
              <a:rPr sz="25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ФХД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305" y="2586354"/>
            <a:ext cx="46507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ФИНАНСОВЫЕ РЕСУРСЫ </a:t>
            </a:r>
            <a:r>
              <a:rPr b="1" spc="-6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И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ИХ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ИСПОЛЬЗОВАНИЕ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47323"/>
              </p:ext>
            </p:extLst>
          </p:nvPr>
        </p:nvGraphicFramePr>
        <p:xfrm>
          <a:off x="886142" y="2107724"/>
          <a:ext cx="6120129" cy="176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2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90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Источник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600" spc="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7680993,74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6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18386418,75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Всего: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6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26067412,49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62000" y="487363"/>
            <a:ext cx="63684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Бюджетное</a:t>
            </a:r>
            <a:r>
              <a:rPr sz="1600" b="1" spc="5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финансирование:</a:t>
            </a:r>
            <a:r>
              <a:rPr sz="1600" b="1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отчетном</a:t>
            </a:r>
            <a:r>
              <a:rPr sz="16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5F5F5F"/>
                </a:solidFill>
                <a:latin typeface="Times New Roman"/>
                <a:cs typeface="Times New Roman"/>
              </a:rPr>
              <a:t>году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Times New Roman"/>
                <a:cs typeface="Times New Roman"/>
              </a:rPr>
              <a:t>главными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F5F5F"/>
                </a:solidFill>
                <a:latin typeface="Times New Roman"/>
                <a:cs typeface="Times New Roman"/>
              </a:rPr>
              <a:t>источниками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финансирования</a:t>
            </a:r>
            <a:r>
              <a:rPr sz="1600" spc="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 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сада</a:t>
            </a:r>
            <a:r>
              <a:rPr sz="16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являются</a:t>
            </a:r>
            <a:r>
              <a:rPr sz="1600" spc="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средства</a:t>
            </a:r>
            <a:r>
              <a:rPr sz="16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областного</a:t>
            </a:r>
            <a:r>
              <a:rPr sz="16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местного </a:t>
            </a:r>
            <a:r>
              <a:rPr sz="1600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Times New Roman"/>
                <a:cs typeface="Times New Roman"/>
              </a:rPr>
              <a:t>бюджетов</a:t>
            </a:r>
            <a:endParaRPr sz="1600" dirty="0">
              <a:latin typeface="Times New Roman"/>
              <a:cs typeface="Times New Roman"/>
            </a:endParaRPr>
          </a:p>
          <a:p>
            <a:pPr marL="2780030" marR="93980" indent="-2440305">
              <a:lnSpc>
                <a:spcPct val="100000"/>
              </a:lnSpc>
            </a:pP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Распределение</a:t>
            </a:r>
            <a:r>
              <a:rPr sz="1600" b="1" spc="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средств</a:t>
            </a:r>
            <a:r>
              <a:rPr sz="1600" b="1" spc="5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600" b="1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сада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по</a:t>
            </a:r>
            <a:r>
              <a:rPr sz="1600" b="1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источникам</a:t>
            </a:r>
            <a:r>
              <a:rPr sz="16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их </a:t>
            </a:r>
            <a:r>
              <a:rPr sz="1600" b="1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получения: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142" y="4232746"/>
            <a:ext cx="6585584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Наличие</a:t>
            </a:r>
            <a:r>
              <a:rPr sz="1800" b="1" spc="5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фонда</a:t>
            </a:r>
            <a:r>
              <a:rPr sz="18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поддержки</a:t>
            </a:r>
            <a:r>
              <a:rPr sz="1800" b="1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сада,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объем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средств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фонда,</a:t>
            </a:r>
            <a:endParaRPr sz="1800" dirty="0">
              <a:latin typeface="Times New Roman"/>
              <a:cs typeface="Times New Roman"/>
            </a:endParaRPr>
          </a:p>
          <a:p>
            <a:pPr marL="413384" marR="408940" algn="ctr">
              <a:lnSpc>
                <a:spcPts val="2039"/>
              </a:lnSpc>
              <a:spcBef>
                <a:spcPts val="170"/>
              </a:spcBef>
            </a:pP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структура </a:t>
            </a:r>
            <a:r>
              <a:rPr sz="1800" b="1" spc="-35" dirty="0">
                <a:solidFill>
                  <a:srgbClr val="5F5F5F"/>
                </a:solidFill>
                <a:latin typeface="Times New Roman"/>
                <a:cs typeface="Times New Roman"/>
              </a:rPr>
              <a:t>доходов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расходов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фонда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:</a:t>
            </a:r>
            <a:r>
              <a:rPr sz="18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фонда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поддержки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у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сада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нет.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32328"/>
              </p:ext>
            </p:extLst>
          </p:nvPr>
        </p:nvGraphicFramePr>
        <p:xfrm>
          <a:off x="762000" y="1828800"/>
          <a:ext cx="6913880" cy="3737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3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Сумма,</a:t>
                      </a:r>
                      <a:r>
                        <a:rPr sz="1200" b="1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Источник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7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финансирования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Поставка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питания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5555366,74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17,44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Оплата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200" spc="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начисления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выплаты</a:t>
                      </a:r>
                      <a:r>
                        <a:rPr sz="1200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оплате 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200" spc="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21901988,70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63,37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Коммунальные</a:t>
                      </a:r>
                      <a:r>
                        <a:rPr sz="1200" spc="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3896348,55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9,67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</a:t>
                      </a:r>
                      <a:r>
                        <a:rPr sz="1200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связи,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интернет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48546,58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0,13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</a:t>
                      </a:r>
                      <a:r>
                        <a:rPr sz="1200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содержанию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имущества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(ремонты,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договора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обслуживание)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879891,52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6,02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5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услуги.</a:t>
                      </a:r>
                      <a:r>
                        <a:rPr sz="1200" spc="4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(обучение</a:t>
                      </a:r>
                      <a:r>
                        <a:rPr sz="1200" spc="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персонала,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 marR="915035">
                        <a:lnSpc>
                          <a:spcPts val="166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медосмотр,</a:t>
                      </a:r>
                      <a:r>
                        <a:rPr sz="1200" spc="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сангигиен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обучение, </a:t>
                      </a:r>
                      <a:r>
                        <a:rPr sz="1200" spc="-28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программное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обеспечение)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362233,88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1,66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Пополнение</a:t>
                      </a:r>
                      <a:r>
                        <a:rPr sz="1200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материально-технической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базы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(канцелярия,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огнетушители, хозяйственные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Bef>
                          <a:spcPts val="220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товары,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запчасти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оборудование)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2659610,87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0,48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Льготное</a:t>
                      </a:r>
                      <a:r>
                        <a:rPr sz="1200" spc="-6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питание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490019,74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1,23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08961" y="752602"/>
            <a:ext cx="65462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Структура</a:t>
            </a:r>
            <a:r>
              <a:rPr sz="1600" b="1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расходов детского</a:t>
            </a:r>
            <a:r>
              <a:rPr sz="1600" b="1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сада:</a:t>
            </a:r>
            <a:r>
              <a:rPr sz="16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общий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объем финансирования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 деятельности</a:t>
            </a:r>
            <a:r>
              <a:rPr sz="1600" b="1" spc="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600" b="1" spc="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сада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5F5F5F"/>
                </a:solidFill>
                <a:latin typeface="Times New Roman"/>
                <a:cs typeface="Times New Roman"/>
              </a:rPr>
              <a:t>за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</a:t>
            </a:r>
            <a:r>
              <a:rPr lang="ru-RU"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21</a:t>
            </a:r>
            <a:r>
              <a:rPr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/202</a:t>
            </a:r>
            <a:r>
              <a:rPr lang="ru-RU"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2</a:t>
            </a:r>
            <a:r>
              <a:rPr sz="16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год</a:t>
            </a:r>
            <a:r>
              <a:rPr sz="16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5F5F5F"/>
                </a:solidFill>
                <a:latin typeface="Times New Roman"/>
                <a:cs typeface="Times New Roman"/>
              </a:rPr>
              <a:t>составил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5F5F5F"/>
                </a:solidFill>
                <a:latin typeface="Times New Roman"/>
                <a:cs typeface="Times New Roman"/>
              </a:rPr>
              <a:t>43435118,28</a:t>
            </a:r>
            <a:r>
              <a:rPr sz="1600" b="1" spc="-4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руб.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Из</a:t>
            </a:r>
            <a:r>
              <a:rPr sz="16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них: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1259</Words>
  <Application>Microsoft Office PowerPoint</Application>
  <PresentationFormat>Экран (4:3)</PresentationFormat>
  <Paragraphs>368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Symbol</vt:lpstr>
      <vt:lpstr>Century Schoolbook</vt:lpstr>
      <vt:lpstr>Wingdings 3</vt:lpstr>
      <vt:lpstr>Trebuchet MS</vt:lpstr>
      <vt:lpstr>Times New Roman</vt:lpstr>
      <vt:lpstr>Microsoft Sans Serif</vt:lpstr>
      <vt:lpstr>Аспект</vt:lpstr>
      <vt:lpstr>ПУБЛИЧНЫЙ ДОКЛАД ЗАВЕДУЮЩЕГО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ФИНАНСОВЫЕ РЕСУРСЫ  И ИХ ИСПОЛЬЗОВАНИЕ</vt:lpstr>
      <vt:lpstr>Презентация PowerPoint</vt:lpstr>
      <vt:lpstr>Презентация PowerPoint</vt:lpstr>
      <vt:lpstr>Презентация PowerPoint</vt:lpstr>
      <vt:lpstr>Оценка и анализ системы управления  организацией</vt:lpstr>
      <vt:lpstr>Кадровое обеспечение МДОУ</vt:lpstr>
      <vt:lpstr>Презентация PowerPoint</vt:lpstr>
      <vt:lpstr>Цель работы МДОУ</vt:lpstr>
      <vt:lpstr>Задачи по работе коллектива  в 2021-2022 учебном году :</vt:lpstr>
      <vt:lpstr>Уровень развития детей подготовительной по  образовательным областям за 2021-2022 уч. год</vt:lpstr>
      <vt:lpstr>МДОУ организованы:</vt:lpstr>
      <vt:lpstr>Развивающая предметно –  пространственная среда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состояния здоровья</vt:lpstr>
      <vt:lpstr>Перспективы развития ДОУ</vt:lpstr>
      <vt:lpstr>Перспективы развития ДОУ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21</cp:revision>
  <dcterms:created xsi:type="dcterms:W3CDTF">2021-09-15T05:57:58Z</dcterms:created>
  <dcterms:modified xsi:type="dcterms:W3CDTF">2022-12-16T08:21:15Z</dcterms:modified>
</cp:coreProperties>
</file>