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38"/>
  </p:notesMasterIdLst>
  <p:sldIdLst>
    <p:sldId id="256" r:id="rId3"/>
    <p:sldId id="383" r:id="rId4"/>
    <p:sldId id="345" r:id="rId5"/>
    <p:sldId id="385" r:id="rId6"/>
    <p:sldId id="380" r:id="rId7"/>
    <p:sldId id="381" r:id="rId8"/>
    <p:sldId id="327" r:id="rId9"/>
    <p:sldId id="354" r:id="rId10"/>
    <p:sldId id="382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3" r:id="rId29"/>
    <p:sldId id="374" r:id="rId30"/>
    <p:sldId id="375" r:id="rId31"/>
    <p:sldId id="376" r:id="rId32"/>
    <p:sldId id="377" r:id="rId33"/>
    <p:sldId id="379" r:id="rId34"/>
    <p:sldId id="386" r:id="rId35"/>
    <p:sldId id="387" r:id="rId36"/>
    <p:sldId id="384" r:id="rId37"/>
  </p:sldIdLst>
  <p:sldSz cx="9144000" cy="6858000" type="screen4x3"/>
  <p:notesSz cx="6888163" cy="100203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166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40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99"/>
        <p:guide pos="19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BDEE8-08A0-4E61-8D1B-6FC725ACBA57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E0A0037-12AE-40C3-8676-6C8CC9E6F89B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полифункциональной</a:t>
          </a:r>
          <a:endParaRPr lang="ru-RU" b="1" dirty="0"/>
        </a:p>
      </dgm:t>
    </dgm:pt>
    <dgm:pt modelId="{C13DF338-06D6-4F83-BB07-CD5C6890DC96}" type="parTrans" cxnId="{96991712-BD36-43AF-B8D9-5512C102B4B7}">
      <dgm:prSet/>
      <dgm:spPr/>
      <dgm:t>
        <a:bodyPr/>
        <a:lstStyle/>
        <a:p>
          <a:endParaRPr lang="ru-RU"/>
        </a:p>
      </dgm:t>
    </dgm:pt>
    <dgm:pt modelId="{1F90E501-90DE-4B49-B3B3-30E0F15D20EB}" type="sibTrans" cxnId="{96991712-BD36-43AF-B8D9-5512C102B4B7}">
      <dgm:prSet/>
      <dgm:spPr/>
      <dgm:t>
        <a:bodyPr/>
        <a:lstStyle/>
        <a:p>
          <a:endParaRPr lang="ru-RU"/>
        </a:p>
      </dgm:t>
    </dgm:pt>
    <dgm:pt modelId="{A41514A3-3E21-4A04-B4AB-BE68A887FFC1}">
      <dgm:prSet phldrT="[Текст]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доступной</a:t>
          </a:r>
          <a:endParaRPr lang="ru-RU" b="1" dirty="0"/>
        </a:p>
      </dgm:t>
    </dgm:pt>
    <dgm:pt modelId="{53F9AEBD-6DE9-49F4-93CF-D6144D73B6F1}" type="parTrans" cxnId="{2C9E2395-06F0-4F01-BFDF-160D70CD7278}">
      <dgm:prSet/>
      <dgm:spPr/>
      <dgm:t>
        <a:bodyPr/>
        <a:lstStyle/>
        <a:p>
          <a:endParaRPr lang="ru-RU"/>
        </a:p>
      </dgm:t>
    </dgm:pt>
    <dgm:pt modelId="{66FFE61E-AD2D-4735-B47B-143D5F6DBA05}" type="sibTrans" cxnId="{2C9E2395-06F0-4F01-BFDF-160D70CD7278}">
      <dgm:prSet/>
      <dgm:spPr/>
      <dgm:t>
        <a:bodyPr/>
        <a:lstStyle/>
        <a:p>
          <a:endParaRPr lang="ru-RU"/>
        </a:p>
      </dgm:t>
    </dgm:pt>
    <dgm:pt modelId="{C82067FB-8785-4635-9339-D71A05D34438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трансформируемой</a:t>
          </a:r>
          <a:endParaRPr lang="ru-RU" b="1" dirty="0"/>
        </a:p>
      </dgm:t>
    </dgm:pt>
    <dgm:pt modelId="{7AD3229A-238E-416D-AF06-C5A013A10868}" type="parTrans" cxnId="{B0C48308-EABB-4D1E-BEE6-6485D2FF3AF3}">
      <dgm:prSet/>
      <dgm:spPr/>
      <dgm:t>
        <a:bodyPr/>
        <a:lstStyle/>
        <a:p>
          <a:endParaRPr lang="ru-RU"/>
        </a:p>
      </dgm:t>
    </dgm:pt>
    <dgm:pt modelId="{C2EFA3D0-373A-4FE9-8B55-EC1DA3CD0AE2}" type="sibTrans" cxnId="{B0C48308-EABB-4D1E-BEE6-6485D2FF3AF3}">
      <dgm:prSet/>
      <dgm:spPr/>
      <dgm:t>
        <a:bodyPr/>
        <a:lstStyle/>
        <a:p>
          <a:endParaRPr lang="ru-RU"/>
        </a:p>
      </dgm:t>
    </dgm:pt>
    <dgm:pt modelId="{06D80A41-75C7-4BB4-BEF4-37174CC8E25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/>
            <a:t>содержательно-насыщенной</a:t>
          </a:r>
          <a:endParaRPr lang="ru-RU" b="1" dirty="0"/>
        </a:p>
      </dgm:t>
    </dgm:pt>
    <dgm:pt modelId="{35F170EA-0548-4A4B-ADC5-0E4E9BC1826F}" type="parTrans" cxnId="{97DBC428-1DC3-4341-81EA-799363D6B940}">
      <dgm:prSet/>
      <dgm:spPr/>
      <dgm:t>
        <a:bodyPr/>
        <a:lstStyle/>
        <a:p>
          <a:endParaRPr lang="ru-RU"/>
        </a:p>
      </dgm:t>
    </dgm:pt>
    <dgm:pt modelId="{B330CA5B-3E3D-414A-9066-5506DDC6B9E2}" type="sibTrans" cxnId="{97DBC428-1DC3-4341-81EA-799363D6B940}">
      <dgm:prSet/>
      <dgm:spPr/>
      <dgm:t>
        <a:bodyPr/>
        <a:lstStyle/>
        <a:p>
          <a:endParaRPr lang="ru-RU"/>
        </a:p>
      </dgm:t>
    </dgm:pt>
    <dgm:pt modelId="{FDDB28F7-E333-4F32-8D86-D32C2669E97E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вариативной</a:t>
          </a:r>
          <a:endParaRPr lang="ru-RU" b="1" dirty="0"/>
        </a:p>
      </dgm:t>
    </dgm:pt>
    <dgm:pt modelId="{9B8B09B4-456B-4C11-ACF7-835C58D3D194}" type="parTrans" cxnId="{B05B7E4C-A5B1-4748-B89D-47704A97FC95}">
      <dgm:prSet/>
      <dgm:spPr/>
      <dgm:t>
        <a:bodyPr/>
        <a:lstStyle/>
        <a:p>
          <a:endParaRPr lang="ru-RU"/>
        </a:p>
      </dgm:t>
    </dgm:pt>
    <dgm:pt modelId="{30835DCD-C912-4405-90FA-9997CF3AAC4C}" type="sibTrans" cxnId="{B05B7E4C-A5B1-4748-B89D-47704A97FC95}">
      <dgm:prSet/>
      <dgm:spPr/>
      <dgm:t>
        <a:bodyPr/>
        <a:lstStyle/>
        <a:p>
          <a:endParaRPr lang="ru-RU"/>
        </a:p>
      </dgm:t>
    </dgm:pt>
    <dgm:pt modelId="{9AB0A266-8AFB-4EA3-87A8-50C1CD39BE93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безопасной </a:t>
          </a:r>
          <a:endParaRPr lang="ru-RU" b="1" dirty="0"/>
        </a:p>
      </dgm:t>
    </dgm:pt>
    <dgm:pt modelId="{654E710D-0EDC-428F-B099-24429F45695A}" type="parTrans" cxnId="{8FA4D30D-1DDE-431D-8B41-CBB37B1CCB03}">
      <dgm:prSet/>
      <dgm:spPr/>
      <dgm:t>
        <a:bodyPr/>
        <a:lstStyle/>
        <a:p>
          <a:endParaRPr lang="ru-RU"/>
        </a:p>
      </dgm:t>
    </dgm:pt>
    <dgm:pt modelId="{2919CB56-30A5-4E3D-BC81-14831EF66F73}" type="sibTrans" cxnId="{8FA4D30D-1DDE-431D-8B41-CBB37B1CCB03}">
      <dgm:prSet/>
      <dgm:spPr/>
      <dgm:t>
        <a:bodyPr/>
        <a:lstStyle/>
        <a:p>
          <a:endParaRPr lang="ru-RU"/>
        </a:p>
      </dgm:t>
    </dgm:pt>
    <dgm:pt modelId="{318DD10F-FA77-44BB-99DA-5FB184566535}" type="pres">
      <dgm:prSet presAssocID="{7A9BDEE8-08A0-4E61-8D1B-6FC725ACBA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BEEA5B-AB94-43BB-A7FC-FCD8357226E4}" type="pres">
      <dgm:prSet presAssocID="{7A9BDEE8-08A0-4E61-8D1B-6FC725ACBA57}" presName="Name1" presStyleCnt="0"/>
      <dgm:spPr/>
    </dgm:pt>
    <dgm:pt modelId="{7402FCCB-F4A1-477E-A7F9-063F69400C60}" type="pres">
      <dgm:prSet presAssocID="{7A9BDEE8-08A0-4E61-8D1B-6FC725ACBA57}" presName="cycle" presStyleCnt="0"/>
      <dgm:spPr/>
    </dgm:pt>
    <dgm:pt modelId="{490930E4-A093-49EE-AA58-0B3850662076}" type="pres">
      <dgm:prSet presAssocID="{7A9BDEE8-08A0-4E61-8D1B-6FC725ACBA57}" presName="srcNode" presStyleLbl="node1" presStyleIdx="0" presStyleCnt="6"/>
      <dgm:spPr/>
    </dgm:pt>
    <dgm:pt modelId="{D3BF6BEA-F023-4B54-AC89-4EABD3C03146}" type="pres">
      <dgm:prSet presAssocID="{7A9BDEE8-08A0-4E61-8D1B-6FC725ACBA57}" presName="conn" presStyleLbl="parChTrans1D2" presStyleIdx="0" presStyleCnt="1"/>
      <dgm:spPr/>
      <dgm:t>
        <a:bodyPr/>
        <a:lstStyle/>
        <a:p>
          <a:endParaRPr lang="ru-RU"/>
        </a:p>
      </dgm:t>
    </dgm:pt>
    <dgm:pt modelId="{38AC59E7-DFEF-4C0D-95F5-57323E8AD402}" type="pres">
      <dgm:prSet presAssocID="{7A9BDEE8-08A0-4E61-8D1B-6FC725ACBA57}" presName="extraNode" presStyleLbl="node1" presStyleIdx="0" presStyleCnt="6"/>
      <dgm:spPr/>
    </dgm:pt>
    <dgm:pt modelId="{3445DFFB-207A-48B3-953C-A005F4B32581}" type="pres">
      <dgm:prSet presAssocID="{7A9BDEE8-08A0-4E61-8D1B-6FC725ACBA57}" presName="dstNode" presStyleLbl="node1" presStyleIdx="0" presStyleCnt="6"/>
      <dgm:spPr/>
    </dgm:pt>
    <dgm:pt modelId="{A9FB545B-5A3D-4D1C-BA35-91A5956263C5}" type="pres">
      <dgm:prSet presAssocID="{06D80A41-75C7-4BB4-BEF4-37174CC8E25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BF1F8-80F9-49DF-B24C-A4EC7A402A17}" type="pres">
      <dgm:prSet presAssocID="{06D80A41-75C7-4BB4-BEF4-37174CC8E256}" presName="accent_1" presStyleCnt="0"/>
      <dgm:spPr/>
    </dgm:pt>
    <dgm:pt modelId="{93389351-A2D4-4158-8E15-61620A6FDCF2}" type="pres">
      <dgm:prSet presAssocID="{06D80A41-75C7-4BB4-BEF4-37174CC8E256}" presName="accentRepeatNode" presStyleLbl="solidFgAcc1" presStyleIdx="0" presStyleCnt="6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61AA9F6E-B1EB-4676-9CED-87A2A0B25D1D}" type="pres">
      <dgm:prSet presAssocID="{C82067FB-8785-4635-9339-D71A05D3443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6B611-37C9-4C2A-85AA-F4CC8A5D7BC1}" type="pres">
      <dgm:prSet presAssocID="{C82067FB-8785-4635-9339-D71A05D34438}" presName="accent_2" presStyleCnt="0"/>
      <dgm:spPr/>
    </dgm:pt>
    <dgm:pt modelId="{8479D05D-B0C8-4791-AE52-9F5771546457}" type="pres">
      <dgm:prSet presAssocID="{C82067FB-8785-4635-9339-D71A05D34438}" presName="accentRepeatNode" presStyleLbl="solidFgAcc1" presStyleIdx="1" presStyleCnt="6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CBE8F4A-7A7C-49A1-A2F1-8BEC1AF3A1DB}" type="pres">
      <dgm:prSet presAssocID="{2E0A0037-12AE-40C3-8676-6C8CC9E6F89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9372E-FDF2-4463-809E-C699013FC8A0}" type="pres">
      <dgm:prSet presAssocID="{2E0A0037-12AE-40C3-8676-6C8CC9E6F89B}" presName="accent_3" presStyleCnt="0"/>
      <dgm:spPr/>
    </dgm:pt>
    <dgm:pt modelId="{A23CFAAB-55BB-4929-A421-6D71053F1CF3}" type="pres">
      <dgm:prSet presAssocID="{2E0A0037-12AE-40C3-8676-6C8CC9E6F89B}" presName="accentRepeatNode" presStyleLbl="solidFgAcc1" presStyleIdx="2" presStyleCnt="6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70BAA78F-54EE-4A2F-A905-E150FDC61160}" type="pres">
      <dgm:prSet presAssocID="{FDDB28F7-E333-4F32-8D86-D32C2669E97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9D426-0BD3-46BB-AC76-EDBEA9661F80}" type="pres">
      <dgm:prSet presAssocID="{FDDB28F7-E333-4F32-8D86-D32C2669E97E}" presName="accent_4" presStyleCnt="0"/>
      <dgm:spPr/>
    </dgm:pt>
    <dgm:pt modelId="{707E4234-B6DE-425A-BDD7-CB6D0B1A954A}" type="pres">
      <dgm:prSet presAssocID="{FDDB28F7-E333-4F32-8D86-D32C2669E97E}" presName="accentRepeatNode" presStyleLbl="solidFgAcc1" presStyleIdx="3" presStyleCnt="6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1D87EF1B-9E4F-45DA-A518-AE9CA5BDF16A}" type="pres">
      <dgm:prSet presAssocID="{A41514A3-3E21-4A04-B4AB-BE68A887FFC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5B383-A17E-470D-921C-4EE90B422CB4}" type="pres">
      <dgm:prSet presAssocID="{A41514A3-3E21-4A04-B4AB-BE68A887FFC1}" presName="accent_5" presStyleCnt="0"/>
      <dgm:spPr/>
    </dgm:pt>
    <dgm:pt modelId="{54CA4984-F00A-466A-9489-3FB269FFDC26}" type="pres">
      <dgm:prSet presAssocID="{A41514A3-3E21-4A04-B4AB-BE68A887FFC1}" presName="accentRepeatNode" presStyleLbl="solidFgAcc1" presStyleIdx="4" presStyleCnt="6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C1819281-7644-449A-82D6-54C35F6C5AFD}" type="pres">
      <dgm:prSet presAssocID="{9AB0A266-8AFB-4EA3-87A8-50C1CD39BE9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648F2-29E3-435B-8691-8C7FF643E6A0}" type="pres">
      <dgm:prSet presAssocID="{9AB0A266-8AFB-4EA3-87A8-50C1CD39BE93}" presName="accent_6" presStyleCnt="0"/>
      <dgm:spPr/>
    </dgm:pt>
    <dgm:pt modelId="{3060B011-37EC-4106-8F6C-702A9CAE7760}" type="pres">
      <dgm:prSet presAssocID="{9AB0A266-8AFB-4EA3-87A8-50C1CD39BE93}" presName="accentRepeatNode" presStyleLbl="solidFgAcc1" presStyleIdx="5" presStyleCnt="6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ED79B27D-6D98-4A89-B508-635EBE2BC66C}" type="presOf" srcId="{C82067FB-8785-4635-9339-D71A05D34438}" destId="{61AA9F6E-B1EB-4676-9CED-87A2A0B25D1D}" srcOrd="0" destOrd="0" presId="urn:microsoft.com/office/officeart/2008/layout/VerticalCurvedList"/>
    <dgm:cxn modelId="{475BA181-BD09-4FAE-8C8E-28B3B6B2236A}" type="presOf" srcId="{2E0A0037-12AE-40C3-8676-6C8CC9E6F89B}" destId="{9CBE8F4A-7A7C-49A1-A2F1-8BEC1AF3A1DB}" srcOrd="0" destOrd="0" presId="urn:microsoft.com/office/officeart/2008/layout/VerticalCurvedList"/>
    <dgm:cxn modelId="{943BB068-ED49-4839-9BE5-9B1D5785F544}" type="presOf" srcId="{9AB0A266-8AFB-4EA3-87A8-50C1CD39BE93}" destId="{C1819281-7644-449A-82D6-54C35F6C5AFD}" srcOrd="0" destOrd="0" presId="urn:microsoft.com/office/officeart/2008/layout/VerticalCurvedList"/>
    <dgm:cxn modelId="{B05B7E4C-A5B1-4748-B89D-47704A97FC95}" srcId="{7A9BDEE8-08A0-4E61-8D1B-6FC725ACBA57}" destId="{FDDB28F7-E333-4F32-8D86-D32C2669E97E}" srcOrd="3" destOrd="0" parTransId="{9B8B09B4-456B-4C11-ACF7-835C58D3D194}" sibTransId="{30835DCD-C912-4405-90FA-9997CF3AAC4C}"/>
    <dgm:cxn modelId="{DC3E8690-810E-4738-9AFF-1E5C82A0AFF0}" type="presOf" srcId="{FDDB28F7-E333-4F32-8D86-D32C2669E97E}" destId="{70BAA78F-54EE-4A2F-A905-E150FDC61160}" srcOrd="0" destOrd="0" presId="urn:microsoft.com/office/officeart/2008/layout/VerticalCurvedList"/>
    <dgm:cxn modelId="{C9236A6D-1372-459C-893B-C528F31F668C}" type="presOf" srcId="{B330CA5B-3E3D-414A-9066-5506DDC6B9E2}" destId="{D3BF6BEA-F023-4B54-AC89-4EABD3C03146}" srcOrd="0" destOrd="0" presId="urn:microsoft.com/office/officeart/2008/layout/VerticalCurvedList"/>
    <dgm:cxn modelId="{97F6E5C0-2752-4584-93F7-A12E62E1ED94}" type="presOf" srcId="{A41514A3-3E21-4A04-B4AB-BE68A887FFC1}" destId="{1D87EF1B-9E4F-45DA-A518-AE9CA5BDF16A}" srcOrd="0" destOrd="0" presId="urn:microsoft.com/office/officeart/2008/layout/VerticalCurvedList"/>
    <dgm:cxn modelId="{34CB9800-70D4-4539-9AA0-FE006B1ECDE3}" type="presOf" srcId="{06D80A41-75C7-4BB4-BEF4-37174CC8E256}" destId="{A9FB545B-5A3D-4D1C-BA35-91A5956263C5}" srcOrd="0" destOrd="0" presId="urn:microsoft.com/office/officeart/2008/layout/VerticalCurvedList"/>
    <dgm:cxn modelId="{8FA4D30D-1DDE-431D-8B41-CBB37B1CCB03}" srcId="{7A9BDEE8-08A0-4E61-8D1B-6FC725ACBA57}" destId="{9AB0A266-8AFB-4EA3-87A8-50C1CD39BE93}" srcOrd="5" destOrd="0" parTransId="{654E710D-0EDC-428F-B099-24429F45695A}" sibTransId="{2919CB56-30A5-4E3D-BC81-14831EF66F73}"/>
    <dgm:cxn modelId="{BD0D2B47-CA08-4915-A4C2-633E2F524327}" type="presOf" srcId="{7A9BDEE8-08A0-4E61-8D1B-6FC725ACBA57}" destId="{318DD10F-FA77-44BB-99DA-5FB184566535}" srcOrd="0" destOrd="0" presId="urn:microsoft.com/office/officeart/2008/layout/VerticalCurvedList"/>
    <dgm:cxn modelId="{2C9E2395-06F0-4F01-BFDF-160D70CD7278}" srcId="{7A9BDEE8-08A0-4E61-8D1B-6FC725ACBA57}" destId="{A41514A3-3E21-4A04-B4AB-BE68A887FFC1}" srcOrd="4" destOrd="0" parTransId="{53F9AEBD-6DE9-49F4-93CF-D6144D73B6F1}" sibTransId="{66FFE61E-AD2D-4735-B47B-143D5F6DBA05}"/>
    <dgm:cxn modelId="{96991712-BD36-43AF-B8D9-5512C102B4B7}" srcId="{7A9BDEE8-08A0-4E61-8D1B-6FC725ACBA57}" destId="{2E0A0037-12AE-40C3-8676-6C8CC9E6F89B}" srcOrd="2" destOrd="0" parTransId="{C13DF338-06D6-4F83-BB07-CD5C6890DC96}" sibTransId="{1F90E501-90DE-4B49-B3B3-30E0F15D20EB}"/>
    <dgm:cxn modelId="{97DBC428-1DC3-4341-81EA-799363D6B940}" srcId="{7A9BDEE8-08A0-4E61-8D1B-6FC725ACBA57}" destId="{06D80A41-75C7-4BB4-BEF4-37174CC8E256}" srcOrd="0" destOrd="0" parTransId="{35F170EA-0548-4A4B-ADC5-0E4E9BC1826F}" sibTransId="{B330CA5B-3E3D-414A-9066-5506DDC6B9E2}"/>
    <dgm:cxn modelId="{B0C48308-EABB-4D1E-BEE6-6485D2FF3AF3}" srcId="{7A9BDEE8-08A0-4E61-8D1B-6FC725ACBA57}" destId="{C82067FB-8785-4635-9339-D71A05D34438}" srcOrd="1" destOrd="0" parTransId="{7AD3229A-238E-416D-AF06-C5A013A10868}" sibTransId="{C2EFA3D0-373A-4FE9-8B55-EC1DA3CD0AE2}"/>
    <dgm:cxn modelId="{8CC70E1C-13C3-492C-8262-FB86FB81B87C}" type="presParOf" srcId="{318DD10F-FA77-44BB-99DA-5FB184566535}" destId="{2DBEEA5B-AB94-43BB-A7FC-FCD8357226E4}" srcOrd="0" destOrd="0" presId="urn:microsoft.com/office/officeart/2008/layout/VerticalCurvedList"/>
    <dgm:cxn modelId="{22A867F1-D961-49CD-8710-8328106EA5F9}" type="presParOf" srcId="{2DBEEA5B-AB94-43BB-A7FC-FCD8357226E4}" destId="{7402FCCB-F4A1-477E-A7F9-063F69400C60}" srcOrd="0" destOrd="0" presId="urn:microsoft.com/office/officeart/2008/layout/VerticalCurvedList"/>
    <dgm:cxn modelId="{DE739A6A-DFE5-4F88-BBE0-0C05DE6B86FE}" type="presParOf" srcId="{7402FCCB-F4A1-477E-A7F9-063F69400C60}" destId="{490930E4-A093-49EE-AA58-0B3850662076}" srcOrd="0" destOrd="0" presId="urn:microsoft.com/office/officeart/2008/layout/VerticalCurvedList"/>
    <dgm:cxn modelId="{15C022F1-9B44-4B84-B1DF-444D9C3F5186}" type="presParOf" srcId="{7402FCCB-F4A1-477E-A7F9-063F69400C60}" destId="{D3BF6BEA-F023-4B54-AC89-4EABD3C03146}" srcOrd="1" destOrd="0" presId="urn:microsoft.com/office/officeart/2008/layout/VerticalCurvedList"/>
    <dgm:cxn modelId="{540EA1A6-31DE-4870-B1A7-7C68CF0F87F5}" type="presParOf" srcId="{7402FCCB-F4A1-477E-A7F9-063F69400C60}" destId="{38AC59E7-DFEF-4C0D-95F5-57323E8AD402}" srcOrd="2" destOrd="0" presId="urn:microsoft.com/office/officeart/2008/layout/VerticalCurvedList"/>
    <dgm:cxn modelId="{2DAF7FDC-87AE-455D-ACA3-B9C7F4E96C54}" type="presParOf" srcId="{7402FCCB-F4A1-477E-A7F9-063F69400C60}" destId="{3445DFFB-207A-48B3-953C-A005F4B32581}" srcOrd="3" destOrd="0" presId="urn:microsoft.com/office/officeart/2008/layout/VerticalCurvedList"/>
    <dgm:cxn modelId="{804BD4BB-E1FF-458D-B9C5-462EE846D250}" type="presParOf" srcId="{2DBEEA5B-AB94-43BB-A7FC-FCD8357226E4}" destId="{A9FB545B-5A3D-4D1C-BA35-91A5956263C5}" srcOrd="1" destOrd="0" presId="urn:microsoft.com/office/officeart/2008/layout/VerticalCurvedList"/>
    <dgm:cxn modelId="{21906620-B6E8-4E79-988B-44C56B07B18C}" type="presParOf" srcId="{2DBEEA5B-AB94-43BB-A7FC-FCD8357226E4}" destId="{37EBF1F8-80F9-49DF-B24C-A4EC7A402A17}" srcOrd="2" destOrd="0" presId="urn:microsoft.com/office/officeart/2008/layout/VerticalCurvedList"/>
    <dgm:cxn modelId="{22CB0660-A1E0-452E-8700-F53CF650E8A8}" type="presParOf" srcId="{37EBF1F8-80F9-49DF-B24C-A4EC7A402A17}" destId="{93389351-A2D4-4158-8E15-61620A6FDCF2}" srcOrd="0" destOrd="0" presId="urn:microsoft.com/office/officeart/2008/layout/VerticalCurvedList"/>
    <dgm:cxn modelId="{D5703C76-DCE5-4CEA-B993-3C590D70CDED}" type="presParOf" srcId="{2DBEEA5B-AB94-43BB-A7FC-FCD8357226E4}" destId="{61AA9F6E-B1EB-4676-9CED-87A2A0B25D1D}" srcOrd="3" destOrd="0" presId="urn:microsoft.com/office/officeart/2008/layout/VerticalCurvedList"/>
    <dgm:cxn modelId="{6E28E3CC-A8D6-48A5-9E74-2DBA7A3AE497}" type="presParOf" srcId="{2DBEEA5B-AB94-43BB-A7FC-FCD8357226E4}" destId="{9166B611-37C9-4C2A-85AA-F4CC8A5D7BC1}" srcOrd="4" destOrd="0" presId="urn:microsoft.com/office/officeart/2008/layout/VerticalCurvedList"/>
    <dgm:cxn modelId="{81B4ECF3-7212-42AB-8EC0-E65F42F66AF8}" type="presParOf" srcId="{9166B611-37C9-4C2A-85AA-F4CC8A5D7BC1}" destId="{8479D05D-B0C8-4791-AE52-9F5771546457}" srcOrd="0" destOrd="0" presId="urn:microsoft.com/office/officeart/2008/layout/VerticalCurvedList"/>
    <dgm:cxn modelId="{6AFF0576-02A6-4F0A-8030-E0E369FDBE42}" type="presParOf" srcId="{2DBEEA5B-AB94-43BB-A7FC-FCD8357226E4}" destId="{9CBE8F4A-7A7C-49A1-A2F1-8BEC1AF3A1DB}" srcOrd="5" destOrd="0" presId="urn:microsoft.com/office/officeart/2008/layout/VerticalCurvedList"/>
    <dgm:cxn modelId="{CF37FD27-BE6E-4F82-A671-87777CD359E4}" type="presParOf" srcId="{2DBEEA5B-AB94-43BB-A7FC-FCD8357226E4}" destId="{DC59372E-FDF2-4463-809E-C699013FC8A0}" srcOrd="6" destOrd="0" presId="urn:microsoft.com/office/officeart/2008/layout/VerticalCurvedList"/>
    <dgm:cxn modelId="{C3D5DB54-9497-4725-85E9-7C9C6742911E}" type="presParOf" srcId="{DC59372E-FDF2-4463-809E-C699013FC8A0}" destId="{A23CFAAB-55BB-4929-A421-6D71053F1CF3}" srcOrd="0" destOrd="0" presId="urn:microsoft.com/office/officeart/2008/layout/VerticalCurvedList"/>
    <dgm:cxn modelId="{65B858A5-35C1-44F0-83E9-BEE1FEEE9135}" type="presParOf" srcId="{2DBEEA5B-AB94-43BB-A7FC-FCD8357226E4}" destId="{70BAA78F-54EE-4A2F-A905-E150FDC61160}" srcOrd="7" destOrd="0" presId="urn:microsoft.com/office/officeart/2008/layout/VerticalCurvedList"/>
    <dgm:cxn modelId="{E1A034BE-B386-41A9-9D1D-88F16391F721}" type="presParOf" srcId="{2DBEEA5B-AB94-43BB-A7FC-FCD8357226E4}" destId="{B229D426-0BD3-46BB-AC76-EDBEA9661F80}" srcOrd="8" destOrd="0" presId="urn:microsoft.com/office/officeart/2008/layout/VerticalCurvedList"/>
    <dgm:cxn modelId="{5246F2BA-5F0C-4204-ACE0-F6615C0818D1}" type="presParOf" srcId="{B229D426-0BD3-46BB-AC76-EDBEA9661F80}" destId="{707E4234-B6DE-425A-BDD7-CB6D0B1A954A}" srcOrd="0" destOrd="0" presId="urn:microsoft.com/office/officeart/2008/layout/VerticalCurvedList"/>
    <dgm:cxn modelId="{AFE3833C-620F-43FE-8550-7342E41D61EB}" type="presParOf" srcId="{2DBEEA5B-AB94-43BB-A7FC-FCD8357226E4}" destId="{1D87EF1B-9E4F-45DA-A518-AE9CA5BDF16A}" srcOrd="9" destOrd="0" presId="urn:microsoft.com/office/officeart/2008/layout/VerticalCurvedList"/>
    <dgm:cxn modelId="{5168A0CB-9FF6-49D7-802A-A5D58DABAFE3}" type="presParOf" srcId="{2DBEEA5B-AB94-43BB-A7FC-FCD8357226E4}" destId="{FBC5B383-A17E-470D-921C-4EE90B422CB4}" srcOrd="10" destOrd="0" presId="urn:microsoft.com/office/officeart/2008/layout/VerticalCurvedList"/>
    <dgm:cxn modelId="{752479EB-101E-405F-8BF1-FF8A516F61F2}" type="presParOf" srcId="{FBC5B383-A17E-470D-921C-4EE90B422CB4}" destId="{54CA4984-F00A-466A-9489-3FB269FFDC26}" srcOrd="0" destOrd="0" presId="urn:microsoft.com/office/officeart/2008/layout/VerticalCurvedList"/>
    <dgm:cxn modelId="{A49F2EDF-AC61-4304-940A-2887A656C4D7}" type="presParOf" srcId="{2DBEEA5B-AB94-43BB-A7FC-FCD8357226E4}" destId="{C1819281-7644-449A-82D6-54C35F6C5AFD}" srcOrd="11" destOrd="0" presId="urn:microsoft.com/office/officeart/2008/layout/VerticalCurvedList"/>
    <dgm:cxn modelId="{054A797B-36C8-4034-A0AC-777921604C7B}" type="presParOf" srcId="{2DBEEA5B-AB94-43BB-A7FC-FCD8357226E4}" destId="{3F1648F2-29E3-435B-8691-8C7FF643E6A0}" srcOrd="12" destOrd="0" presId="urn:microsoft.com/office/officeart/2008/layout/VerticalCurvedList"/>
    <dgm:cxn modelId="{44CCD738-A88A-4B19-B10F-01129167C916}" type="presParOf" srcId="{3F1648F2-29E3-435B-8691-8C7FF643E6A0}" destId="{3060B011-37EC-4106-8F6C-702A9CAE77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BF6BEA-F023-4B54-AC89-4EABD3C03146}">
      <dsp:nvSpPr>
        <dsp:cNvPr id="0" name=""/>
        <dsp:cNvSpPr/>
      </dsp:nvSpPr>
      <dsp:spPr>
        <a:xfrm>
          <a:off x="-2603392" y="-401731"/>
          <a:ext cx="3107718" cy="3107718"/>
        </a:xfrm>
        <a:prstGeom prst="blockArc">
          <a:avLst>
            <a:gd name="adj1" fmla="val 18900000"/>
            <a:gd name="adj2" fmla="val 2700000"/>
            <a:gd name="adj3" fmla="val 6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B545B-5A3D-4D1C-BA35-91A5956263C5}">
      <dsp:nvSpPr>
        <dsp:cNvPr id="0" name=""/>
        <dsp:cNvSpPr/>
      </dsp:nvSpPr>
      <dsp:spPr>
        <a:xfrm>
          <a:off x="189897" y="121342"/>
          <a:ext cx="3969515" cy="24259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55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содержательно-насыщенной</a:t>
          </a:r>
          <a:endParaRPr lang="ru-RU" sz="1200" b="1" kern="1200" dirty="0"/>
        </a:p>
      </dsp:txBody>
      <dsp:txXfrm>
        <a:off x="189897" y="121342"/>
        <a:ext cx="3969515" cy="242591"/>
      </dsp:txXfrm>
    </dsp:sp>
    <dsp:sp modelId="{93389351-A2D4-4158-8E15-61620A6FDCF2}">
      <dsp:nvSpPr>
        <dsp:cNvPr id="0" name=""/>
        <dsp:cNvSpPr/>
      </dsp:nvSpPr>
      <dsp:spPr>
        <a:xfrm>
          <a:off x="38278" y="91018"/>
          <a:ext cx="303239" cy="3032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A9F6E-B1EB-4676-9CED-87A2A0B25D1D}">
      <dsp:nvSpPr>
        <dsp:cNvPr id="0" name=""/>
        <dsp:cNvSpPr/>
      </dsp:nvSpPr>
      <dsp:spPr>
        <a:xfrm>
          <a:off x="389446" y="485183"/>
          <a:ext cx="3769967" cy="242591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55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трансформируемой</a:t>
          </a:r>
          <a:endParaRPr lang="ru-RU" sz="1200" b="1" kern="1200" dirty="0"/>
        </a:p>
      </dsp:txBody>
      <dsp:txXfrm>
        <a:off x="389446" y="485183"/>
        <a:ext cx="3769967" cy="242591"/>
      </dsp:txXfrm>
    </dsp:sp>
    <dsp:sp modelId="{8479D05D-B0C8-4791-AE52-9F5771546457}">
      <dsp:nvSpPr>
        <dsp:cNvPr id="0" name=""/>
        <dsp:cNvSpPr/>
      </dsp:nvSpPr>
      <dsp:spPr>
        <a:xfrm>
          <a:off x="237826" y="454859"/>
          <a:ext cx="303239" cy="30323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E8F4A-7A7C-49A1-A2F1-8BEC1AF3A1DB}">
      <dsp:nvSpPr>
        <dsp:cNvPr id="0" name=""/>
        <dsp:cNvSpPr/>
      </dsp:nvSpPr>
      <dsp:spPr>
        <a:xfrm>
          <a:off x="480694" y="849025"/>
          <a:ext cx="3678718" cy="24259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55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полифункциональной</a:t>
          </a:r>
          <a:endParaRPr lang="ru-RU" sz="1200" b="1" kern="1200" dirty="0"/>
        </a:p>
      </dsp:txBody>
      <dsp:txXfrm>
        <a:off x="480694" y="849025"/>
        <a:ext cx="3678718" cy="242591"/>
      </dsp:txXfrm>
    </dsp:sp>
    <dsp:sp modelId="{A23CFAAB-55BB-4929-A421-6D71053F1CF3}">
      <dsp:nvSpPr>
        <dsp:cNvPr id="0" name=""/>
        <dsp:cNvSpPr/>
      </dsp:nvSpPr>
      <dsp:spPr>
        <a:xfrm>
          <a:off x="329074" y="818701"/>
          <a:ext cx="303239" cy="30323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A78F-54EE-4A2F-A905-E150FDC61160}">
      <dsp:nvSpPr>
        <dsp:cNvPr id="0" name=""/>
        <dsp:cNvSpPr/>
      </dsp:nvSpPr>
      <dsp:spPr>
        <a:xfrm>
          <a:off x="480694" y="1212637"/>
          <a:ext cx="3678718" cy="242591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55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вариативной</a:t>
          </a:r>
          <a:endParaRPr lang="ru-RU" sz="1200" b="1" kern="1200" dirty="0"/>
        </a:p>
      </dsp:txBody>
      <dsp:txXfrm>
        <a:off x="480694" y="1212637"/>
        <a:ext cx="3678718" cy="242591"/>
      </dsp:txXfrm>
    </dsp:sp>
    <dsp:sp modelId="{707E4234-B6DE-425A-BDD7-CB6D0B1A954A}">
      <dsp:nvSpPr>
        <dsp:cNvPr id="0" name=""/>
        <dsp:cNvSpPr/>
      </dsp:nvSpPr>
      <dsp:spPr>
        <a:xfrm>
          <a:off x="329074" y="1182313"/>
          <a:ext cx="303239" cy="303239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7EF1B-9E4F-45DA-A518-AE9CA5BDF16A}">
      <dsp:nvSpPr>
        <dsp:cNvPr id="0" name=""/>
        <dsp:cNvSpPr/>
      </dsp:nvSpPr>
      <dsp:spPr>
        <a:xfrm>
          <a:off x="389446" y="1576479"/>
          <a:ext cx="3769967" cy="242591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55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доступной</a:t>
          </a:r>
          <a:endParaRPr lang="ru-RU" sz="1200" b="1" kern="1200" dirty="0"/>
        </a:p>
      </dsp:txBody>
      <dsp:txXfrm>
        <a:off x="389446" y="1576479"/>
        <a:ext cx="3769967" cy="242591"/>
      </dsp:txXfrm>
    </dsp:sp>
    <dsp:sp modelId="{54CA4984-F00A-466A-9489-3FB269FFDC26}">
      <dsp:nvSpPr>
        <dsp:cNvPr id="0" name=""/>
        <dsp:cNvSpPr/>
      </dsp:nvSpPr>
      <dsp:spPr>
        <a:xfrm>
          <a:off x="237826" y="1546155"/>
          <a:ext cx="303239" cy="30323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19281-7644-449A-82D6-54C35F6C5AFD}">
      <dsp:nvSpPr>
        <dsp:cNvPr id="0" name=""/>
        <dsp:cNvSpPr/>
      </dsp:nvSpPr>
      <dsp:spPr>
        <a:xfrm>
          <a:off x="189897" y="1940320"/>
          <a:ext cx="3969515" cy="242591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55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безопасной </a:t>
          </a:r>
          <a:endParaRPr lang="ru-RU" sz="1200" b="1" kern="1200" dirty="0"/>
        </a:p>
      </dsp:txBody>
      <dsp:txXfrm>
        <a:off x="189897" y="1940320"/>
        <a:ext cx="3969515" cy="242591"/>
      </dsp:txXfrm>
    </dsp:sp>
    <dsp:sp modelId="{3060B011-37EC-4106-8F6C-702A9CAE7760}">
      <dsp:nvSpPr>
        <dsp:cNvPr id="0" name=""/>
        <dsp:cNvSpPr/>
      </dsp:nvSpPr>
      <dsp:spPr>
        <a:xfrm>
          <a:off x="38278" y="1909996"/>
          <a:ext cx="303239" cy="30323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62000"/>
            <a:ext cx="5005388" cy="375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8527" y="4759457"/>
            <a:ext cx="5509663" cy="450801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8279" y="0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18913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98279" y="9518913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2674364-9D6C-4F5D-9CF9-D07F81BA9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4892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F50CC4FB-F791-4272-846B-B64D117F6BA4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27" y="4759457"/>
            <a:ext cx="5511109" cy="450950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2F27B-3F7E-409D-8B91-9F18AB56D480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35D89-9F76-4177-877B-DFB63C734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67B09-7B97-448E-81BA-5E9298A261FD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E7EE1-980A-417A-AB5F-9584C70B0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D447-F447-44D8-A38C-EF6240F6EA67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5F0B8-36D0-4A0D-B7F5-87D438CFB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E725D-7F42-4D84-A635-8D3F62997FE2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6605A-15A3-4EF1-B173-E6650DD85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4345-FA01-4364-A8C5-D51456969083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861B-D40F-442B-9B41-053D44BB5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46D82-CF4E-4536-BB70-472A236A15D1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A811-3DB2-48F0-94E0-B0AB8C7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A4AFF-BAFC-4273-9815-C918B22F6DA2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A16E0-943D-454D-87E9-50B6DBBB0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5113"/>
            <a:ext cx="1943100" cy="63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52700" y="1535113"/>
            <a:ext cx="1943100" cy="63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0AF00-B307-4A7D-9D20-6AC4E9F7778F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D484A-2058-453A-B0BB-0AACCEC35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35CE1-23F4-4F9D-81EB-6B45A97C0B4F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AD8E-F610-4452-939F-9B85B5790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2FA-F5D0-4D6F-A740-84727AAD05E9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ED26-4C5D-4977-8F0F-EF531098C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B4CE-6F78-48BC-BEFC-485B1DA41E29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9DA45-8359-42B0-9D1A-3EA895D51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C929-2436-4A84-9D10-CD0BF8A434AD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680E-1C0D-49E5-82CB-27EDD78ED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4A97-91C6-42F9-8C23-07B31CB8F719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1CED-C487-4498-B09C-A54AE1A0B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92CB-7DA0-4169-949E-F225514B08F6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F451-E342-41DD-B2C3-A9136D9C9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3425-B0E6-45B0-8772-D90028BA1C4E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718B-21AE-4285-88F8-00104BBEB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1898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1898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8327-D0A4-4219-8EC2-38196C1A9393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ABA07-B97D-4215-9BAB-FB476486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5BCB-C53D-4EBC-8722-E865EB823428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3F908-4933-4BAA-8E13-5B9A6C627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FB843-83C9-4AA9-B933-66671A6DA867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1986A-946C-4100-84D7-AD231F9F6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CC00-171D-4F76-B128-E04542D7A3EF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1E8B3-54B0-40D9-B21D-09CCB289A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7F4EF-DADF-47E6-8D8B-849F574616DD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E3DCC-14A2-489E-AB37-758260F38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63B30-0B3B-4B5D-BD6F-52D62B9E64B1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4A4A-26F2-49C5-B413-B8FA1702E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8317-53ED-4E17-A1B8-2D9A84EE4E56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74E04-F086-4AE1-A393-7FCBA5082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B11B8-9AFC-49CE-A09B-27F893C78207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7DD7D-FB09-4E57-A56B-EDE9D8C26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371600" y="3886200"/>
            <a:ext cx="6399213" cy="175101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3200">
                <a:solidFill>
                  <a:srgbClr val="000000"/>
                </a:solidFill>
              </a:rPr>
              <a:t>Образец подзаголовка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55DBE40-FFDE-4BF3-8233-42AB556B7707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428A121-410F-4692-9B6F-2A79B589A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slow">
    <p:plus/>
  </p:transition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5113"/>
            <a:ext cx="4038600" cy="638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0"/>
            <a:r>
              <a:rPr lang="en-GB" smtClean="0"/>
              <a:t>Seventh Outline LevelОбразец текста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B85772F-5451-45FA-BDAD-8E8CCFB88AD9}" type="datetime1">
              <a:rPr lang="en-US"/>
              <a:pPr>
                <a:defRPr/>
              </a:pPr>
              <a:t>4/10/2021</a:t>
            </a:fld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342E179-EF01-465A-9681-AB67E9810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plus/>
  </p:transition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копления Пуртова\1ed2688d881cf22fae71f4b9464bb7e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25538"/>
            <a:ext cx="7772400" cy="2087562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«Развивающая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предметно-пространственная среда  группы  «Непоседы»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429000"/>
            <a:ext cx="6080720" cy="220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dirty="0" smtClean="0">
                <a:solidFill>
                  <a:srgbClr val="0070C0"/>
                </a:solidFill>
              </a:rPr>
              <a:t>      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Тутаевский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детский сад №23 «РОМАШКА»</a:t>
            </a:r>
          </a:p>
          <a:p>
            <a:pPr marL="0" indent="0" algn="ctr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0" indent="0" algn="ctr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dirty="0" smtClean="0">
              <a:solidFill>
                <a:srgbClr val="8B8B8B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7848872" cy="4471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 науки и природы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 природы является не только украшением группы, но и местом для саморазвития дошкольника. В центре природы находятся: уголок экспериментирования,  огород на окошке, календарь природы.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совершенствование всестороннего воспитания и развития детей ; развитие познавательных интересов, любознательности,  первичных естественнонаучных представлений, наблюдательности, воспитание бережного отношения к природе, всему живому.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расширение знаний детей о науке и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природе,   развитие интереса к ее познанию.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s://sun9-15.userapi.com/impg/Of6ofv9abZrGsr5zNMQNLXaylfdaPALyzfIZaw/ZcfdembSsms.jpg?size=1280x949&amp;quality=96&amp;sign=5133e3a9d7550fcce9b51eefe87ef37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85728"/>
            <a:ext cx="2500330" cy="214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2643182"/>
            <a:ext cx="3217547" cy="617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dirty="0" smtClean="0">
                <a:solidFill>
                  <a:srgbClr val="00B050"/>
                </a:solidFill>
                <a:latin typeface="Monotype Corsiva" pitchFamily="66" charset="0"/>
              </a:rPr>
              <a:t>Уголок  природы </a:t>
            </a:r>
            <a:endParaRPr lang="ru-RU" sz="3600" dirty="0"/>
          </a:p>
        </p:txBody>
      </p:sp>
      <p:pic>
        <p:nvPicPr>
          <p:cNvPr id="6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2828915" cy="170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357694"/>
            <a:ext cx="24479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286256"/>
            <a:ext cx="2573337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00694" y="285728"/>
            <a:ext cx="3143272" cy="2846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Вот природный уголок</a:t>
            </a:r>
          </a:p>
          <a:p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Детям он узнать помог :</a:t>
            </a:r>
          </a:p>
          <a:p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Как цветочки посадить ? Как их бережно полить? </a:t>
            </a:r>
          </a:p>
          <a:p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Как  цветочек называется?</a:t>
            </a:r>
          </a:p>
          <a:p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Каждый в этом теперь разбирается !!!</a:t>
            </a:r>
            <a:endParaRPr lang="ru-RU" altLang="ru-RU" sz="24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2" name="Picture 2" descr="https://sun9-66.userapi.com/impg/SnwQWkBbjdejudersIuGM970ypZnKfZaqvSf-g/SzvWf53Hk0c.jpg?size=1280x960&amp;quality=96&amp;sign=72d2a495d29ee6fd0ae6c326e7d14537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714752"/>
            <a:ext cx="335758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403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404664"/>
            <a:ext cx="8280920" cy="4471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 сюжетно- ролевых игр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 сюжетной игры позволяет детям постоянно накапливать опыт самостоятельной и творческой деятельности. Он представлен  куклами, мягкими игрушками, наборами мебели, посуды, игрушками – предметами бытовой техники, разнообразными видами транспорта, наборами домашних и диких животных, муляжами овощей и фруктов. 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позитивная социализация детей дошкольного возраста, приобщение их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государства. 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создание условий для усвоения общепринятых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моральных и нравственных ценностей и норм.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un9-62.userapi.com/impg/Fhq6kkmb2X_bZhFFSonI1VQpApwkcg-hLUuY5g/QT-Ioy77sFg.jpg?size=1280x949&amp;quality=96&amp;sign=e94b6b58803115da5022789dcc48941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4357718" cy="2928958"/>
          </a:xfrm>
          <a:prstGeom prst="rect">
            <a:avLst/>
          </a:prstGeom>
          <a:noFill/>
        </p:spPr>
      </p:pic>
      <p:pic>
        <p:nvPicPr>
          <p:cNvPr id="22532" name="Picture 4" descr="https://sun9-60.userapi.com/impg/52SYNwSeDwiBXhGy3JXxcvj4oXjH3zNxHq2gpQ/IfRWyR9Eho4.jpg?size=1280x949&amp;quality=96&amp;sign=a6eefe1082fa0899b6b0dbb76b57a6c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500438"/>
            <a:ext cx="4500594" cy="3000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1" y="357166"/>
            <a:ext cx="3429024" cy="1122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 smtClean="0">
                <a:solidFill>
                  <a:srgbClr val="00B050"/>
                </a:solidFill>
                <a:latin typeface="Monotype Corsiva" pitchFamily="66" charset="0"/>
              </a:rPr>
              <a:t>Уголки сюжетно-ролевых игр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00438"/>
            <a:ext cx="3357586" cy="2496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abriola" pitchFamily="82" charset="0"/>
                <a:cs typeface="Andalus" pitchFamily="18" charset="-78"/>
              </a:rPr>
              <a:t>Домик в группе есть у нас. В нём квартира–просто «класс»! Любим все играть в ней дружно: Печь пирог, сто л накрывать. Постираем и погладим–всё в порядок приведём Очень весело живём</a:t>
            </a:r>
            <a:r>
              <a:rPr lang="ru-RU" sz="2400" dirty="0" smtClean="0">
                <a:latin typeface="Gabriola" pitchFamily="82" charset="0"/>
                <a:cs typeface="Andalus" pitchFamily="18" charset="-78"/>
              </a:rPr>
              <a:t>!</a:t>
            </a:r>
            <a:endParaRPr lang="ru-RU" sz="2400" dirty="0">
              <a:latin typeface="Gabriola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7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467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 патриотического воспитания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центре содержится материал по ознакомлению с родным городом, страной, государственной символикой, а также уголок русского быта, в котором собраны предметы старины и быта крестьян, материал по приобщению детей к истокам русской народной культуры.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 детей чувства привязанности к своей семье, дому, детскому саду,  стране, представления о России как о родной стране, о Москве - как о столице России; воспитание умения видеть красоту родного края, радоваться ей.</a:t>
            </a:r>
          </a:p>
          <a:p>
            <a:pPr algn="ctr"/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интереса к русским традициям и промыслам; воспитание любви к своей Родине, преданность к своему отечеству, бережного отношения к природе, ко всему живому, уважения и интереса к культурному прошлому России.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20482" name="Picture 2" descr="https://sun9-61.userapi.com/impg/Ihcs1n7GgNjce0WM9YaevtTbgpc2Gh7CjKnsjA/QxKK0MC2d18.jpg?size=810x1080&amp;quality=96&amp;sign=079c019f3c68efc8de14e5d706ec9ce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28604"/>
            <a:ext cx="5715040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7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467544" y="860758"/>
            <a:ext cx="8280920" cy="357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Книжный центр</a:t>
            </a:r>
            <a:endParaRPr kumimoji="0" lang="ru-RU" sz="2800" b="1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книги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необходимый элемент развивающей предметной среды в групповой комнате ДОУ, который является средством формирования у дошкольников интереса и любви к художественной литературе.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привитие детям любви к художественному слову, уважения к книге, развитие стремления общаться с ней, т. е. всего того, что составляет фундамент воспитания будущего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талантливого читателя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познавательных и творческих способностей детей средствами детской художественной литературы; удовлетворение разнообразных литературных интересов детей; формирование у дошкольников интереса к художественной литературе.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3286148" cy="4729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 smtClean="0">
                <a:solidFill>
                  <a:schemeClr val="accent2"/>
                </a:solidFill>
                <a:latin typeface="Monotype Corsiva" pitchFamily="66" charset="0"/>
              </a:rPr>
              <a:t>На полках книг у нас не счесть </a:t>
            </a:r>
          </a:p>
          <a:p>
            <a:r>
              <a:rPr lang="ru-RU" altLang="ru-RU" sz="3600" dirty="0" smtClean="0">
                <a:solidFill>
                  <a:schemeClr val="accent2"/>
                </a:solidFill>
                <a:latin typeface="Monotype Corsiva" pitchFamily="66" charset="0"/>
              </a:rPr>
              <a:t>Русских народов книги есть </a:t>
            </a:r>
          </a:p>
          <a:p>
            <a:r>
              <a:rPr lang="ru-RU" altLang="ru-RU" sz="3600" dirty="0" smtClean="0">
                <a:solidFill>
                  <a:schemeClr val="accent2"/>
                </a:solidFill>
                <a:latin typeface="Monotype Corsiva" pitchFamily="66" charset="0"/>
              </a:rPr>
              <a:t>Воспитатели детям их читают, а дети героями себя представляют </a:t>
            </a:r>
            <a:endParaRPr lang="ru-RU" altLang="ru-RU" sz="36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500042"/>
            <a:ext cx="6335389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  <a:t>Уголок  книг «</a:t>
            </a:r>
            <a:r>
              <a:rPr lang="ru-RU" altLang="ru-RU" sz="4000" dirty="0" err="1" smtClean="0">
                <a:solidFill>
                  <a:srgbClr val="00B050"/>
                </a:solidFill>
                <a:latin typeface="Monotype Corsiva" pitchFamily="66" charset="0"/>
              </a:rPr>
              <a:t>Приходи,сказка</a:t>
            </a:r>
            <a: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  <a:t>! </a:t>
            </a:r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»</a:t>
            </a:r>
            <a:endParaRPr lang="ru-RU" dirty="0"/>
          </a:p>
        </p:txBody>
      </p:sp>
      <p:pic>
        <p:nvPicPr>
          <p:cNvPr id="18434" name="Picture 2" descr="https://sun9-32.userapi.com/impg/2jZQvm8R2SqahYLU5A1VSwb-D5SIhEx9CqjWZw/s38rL6ejdKI.jpg?size=801x1080&amp;quality=96&amp;sign=f17856ae28d9e076234ec5b0fd1f778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00174"/>
            <a:ext cx="3429024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2214554"/>
            <a:ext cx="4143404" cy="455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 театра и ряженья</a:t>
            </a: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Театральная зона представлена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куклами, атрибутами, декорациями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разных театров: настольного,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пальчикового, плоскостного.</a:t>
            </a:r>
          </a:p>
          <a:p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развитие у детей связной речи,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умения подбирать атрибуты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 развитию  сюжета.</a:t>
            </a:r>
          </a:p>
          <a:p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побуждать детей к проявлению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инициативы и самостоятельности в 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ыборе роли; способствовать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разностороннему развитию детей.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428604"/>
            <a:ext cx="4857784" cy="1809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Очень мы театры любим, Круглый год мы с ними дружим: В нашей группе все актеры, Кукловоды и танцоры, Акробаты и жонглёры, Балерины, режиссёры! </a:t>
            </a:r>
            <a:endParaRPr lang="ru-RU" altLang="ru-RU" sz="2400" dirty="0">
              <a:solidFill>
                <a:srgbClr val="2D2DB9"/>
              </a:solidFill>
              <a:latin typeface="Monotype Corsiva" pitchFamily="66" charset="0"/>
            </a:endParaRPr>
          </a:p>
        </p:txBody>
      </p:sp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1293791" cy="161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s://sun9-28.userapi.com/impg/5plfnJi0zfL7n5jmxodRL2PciT37R-Ne_m0D-Q/6P5iL9t9FZk.jpg?size=1280x960&amp;quality=96&amp;sign=f9ebed4d557c152777455b327cfc754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214555"/>
            <a:ext cx="2917790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4271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 «Юный пешеход»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познакомить дошкольников с правилами дорожного движения, дорожными знаками.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подвести детей к осознанию необходимости соблюдений  правил  дорожного движения.</a:t>
            </a:r>
            <a:r>
              <a:rPr lang="ru-RU" sz="2000" dirty="0" smtClean="0"/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содержит дидактические игры, настольные игры, макеты светофора, дорожных знаков, а так же различный транспорт в виде игрушек. Дети могут воспользоваться материалом как в совместной, так и в самостоятельной деятельности.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497887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b="1" dirty="0">
                <a:solidFill>
                  <a:schemeClr val="accent2"/>
                </a:solidFill>
              </a:rPr>
              <a:t>       </a:t>
            </a:r>
            <a:r>
              <a:rPr lang="ru-RU" sz="2000" b="1" dirty="0" smtClean="0">
                <a:solidFill>
                  <a:schemeClr val="accent2"/>
                </a:solidFill>
              </a:rPr>
              <a:t>            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 развитие личности ребенка влияет </a:t>
            </a:r>
          </a:p>
          <a:p>
            <a:pPr algn="just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не только наследственность и воспитание,</a:t>
            </a:r>
          </a:p>
          <a:p>
            <a:pPr algn="just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но и немаловажное значение играет среда, </a:t>
            </a:r>
          </a:p>
          <a:p>
            <a:pPr algn="just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в которой пребывает ребенок».</a:t>
            </a:r>
            <a:endParaRPr lang="en-US" sz="20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sun9-49.userapi.com/impg/Cir7FwEpyG0DOLcQszrLULtDcKekgx6UJp4vAw/hQsQxuIlTbk.jpg?size=1280x949&amp;quality=96&amp;sign=fa440393003b183cfecc129416bafff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7000924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sun9-40.userapi.com/impg/vfdZ-IVQnk90TlZG1oOlBgo00ijwky2J1n5guw/5NAOAj1f5wk.jpg?size=1280x960&amp;quality=96&amp;sign=01aaf61127198e00802e548c1e091df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00504"/>
            <a:ext cx="4000528" cy="2500330"/>
          </a:xfrm>
          <a:prstGeom prst="rect">
            <a:avLst/>
          </a:prstGeom>
          <a:noFill/>
        </p:spPr>
      </p:pic>
      <p:pic>
        <p:nvPicPr>
          <p:cNvPr id="15366" name="Picture 6" descr="https://sun9-35.userapi.com/impg/FHh6nulDuLVQ_EC0kEYPXM3dguM4jQQCa6KECg/q7FKYFL4cYM.jpg?size=1280x949&amp;quality=96&amp;sign=3bee90d6f1ce2790b5d511aca7fa4a0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500174"/>
            <a:ext cx="2678093" cy="2500330"/>
          </a:xfrm>
          <a:prstGeom prst="rect">
            <a:avLst/>
          </a:prstGeom>
          <a:noFill/>
        </p:spPr>
      </p:pic>
      <p:pic>
        <p:nvPicPr>
          <p:cNvPr id="8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2117725" cy="2420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14546" y="214290"/>
            <a:ext cx="6929454" cy="1122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6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600" i="1" dirty="0" smtClean="0">
                <a:solidFill>
                  <a:srgbClr val="FF0000"/>
                </a:solidFill>
                <a:latin typeface="Monotype Corsiva" pitchFamily="66" charset="0"/>
              </a:rPr>
              <a:t>    </a:t>
            </a:r>
            <a:r>
              <a:rPr lang="ru-RU" altLang="ru-RU" sz="3600" i="1" dirty="0" smtClean="0">
                <a:solidFill>
                  <a:schemeClr val="accent2"/>
                </a:solidFill>
                <a:latin typeface="Monotype Corsiva" pitchFamily="66" charset="0"/>
              </a:rPr>
              <a:t>Уголок </a:t>
            </a:r>
            <a:r>
              <a:rPr lang="ru-RU" altLang="ru-RU" sz="3600" i="1" dirty="0" smtClean="0">
                <a:solidFill>
                  <a:schemeClr val="accent2"/>
                </a:solidFill>
                <a:latin typeface="Monotype Corsiva" pitchFamily="66" charset="0"/>
              </a:rPr>
              <a:t>безопасности 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1285860"/>
            <a:ext cx="3714744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2D2DB9"/>
                </a:solidFill>
                <a:latin typeface="Monotype Corsiva" pitchFamily="66" charset="0"/>
              </a:rPr>
              <a:t>Способ безопасный самый: Перейти дорогу с мамой. Уж она не подведёт Нас за ручку доведет. Но гораздо будет лучше Если нас она научит, Как без бед и по уму Сделать это самому.</a:t>
            </a:r>
            <a:endParaRPr lang="ru-RU" altLang="ru-RU" sz="2800" dirty="0">
              <a:solidFill>
                <a:srgbClr val="2D2DB9"/>
              </a:solidFill>
              <a:latin typeface="Monotype Corsiva" pitchFamily="66" charset="0"/>
            </a:endParaRPr>
          </a:p>
        </p:txBody>
      </p:sp>
      <p:pic>
        <p:nvPicPr>
          <p:cNvPr id="11" name="Рисунок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714884"/>
            <a:ext cx="2592387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7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323528" y="666363"/>
            <a:ext cx="8352928" cy="440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сенсорного</a:t>
            </a:r>
            <a:r>
              <a:rPr kumimoji="0" lang="ru-RU" sz="2400" b="1" i="1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развития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 PL SungtiL GB" charset="0"/>
                <a:cs typeface="AR PL SungtiL GB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Сенсорного развития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 на развитие сенсорного восприятия, мелкой моторики. В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нем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находятся вкладыши разной    формы, игрушки-шнуровки разного вида, разные виды мозаик, настольные игры, игры с прищепками, пособия сделанные своими руками: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Разноцветные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Бусы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Веселые мячики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Ракета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Arial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 сенсорного воспитания является формирование сенсорных способностей у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условий для обогащения чувственного опыта детей, их представлений о многообразии свойств предметов окружающего мира; поддержание и развитие интереса детей к совместному со взрослым и самостоятельному обследованию предметов, разнообразным действиям с ними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642918"/>
            <a:ext cx="5894562" cy="733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dirty="0" smtClean="0">
                <a:solidFill>
                  <a:schemeClr val="accent2"/>
                </a:solidFill>
                <a:latin typeface="Monotype Corsiva" pitchFamily="66" charset="0"/>
              </a:rPr>
              <a:t>Уголок  мелкой моторики </a:t>
            </a:r>
            <a:endParaRPr lang="ru-RU" sz="4400" dirty="0"/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3050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2879725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785926"/>
            <a:ext cx="5223878" cy="439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04664"/>
            <a:ext cx="8208912" cy="472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 искусства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находятся разнообразные краски, бумага, ножницы, клей, мелки, цветные карандаши, фломастеры, маркеры, всевозможные обрезки для вырезания и наклеивания, цветная бумага, материалы для приобретения опыта использования нетрадиционных способов в изобразительной деятельности, которые постоянно дополняются.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интереса к изобразительной деятельности.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обогащение представления детей об искусстве как основе развития творчества,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их представлений о многообразии материалов для творчества, развитие эстетического восприятия, образного представления, воображения.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04664"/>
            <a:ext cx="8208912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11266" name="Picture 2" descr="https://sun9-5.userapi.com/impg/3PYypgTm85MdMwvEFkKgpg1ufazGsn6y6oJJMQ/ht-0d4p7Sig.jpg?size=1280x949&amp;quality=96&amp;sign=4f74e25ecda60c4c28d96f9e151a657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86256"/>
            <a:ext cx="3143272" cy="2286016"/>
          </a:xfrm>
          <a:prstGeom prst="rect">
            <a:avLst/>
          </a:prstGeom>
          <a:noFill/>
        </p:spPr>
      </p:pic>
      <p:pic>
        <p:nvPicPr>
          <p:cNvPr id="11268" name="Picture 4" descr="https://sun9-35.userapi.com/impg/Gx9oZBRvXvPnE5k8fOkwkcaaS3Ibqni3M_8yXQ/i8SUUOTlBAU.jpg?size=1280x949&amp;quality=96&amp;sign=29b0a0beef3086980729c535d1c6052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071678"/>
            <a:ext cx="3286148" cy="2251620"/>
          </a:xfrm>
          <a:prstGeom prst="rect">
            <a:avLst/>
          </a:prstGeom>
          <a:noFill/>
        </p:spPr>
      </p:pic>
      <p:pic>
        <p:nvPicPr>
          <p:cNvPr id="11270" name="Picture 6" descr="https://sun9-56.userapi.com/impg/eL_zJFIjaxkwqPteV-a9yH_lkFFNgenZkMT7mw/DV_6FL8pXT0.jpg?size=1280x949&amp;quality=96&amp;sign=19885f319a94ae962d94856cd7b731d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86256"/>
            <a:ext cx="3286148" cy="22860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357166"/>
            <a:ext cx="5540299" cy="675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smtClean="0">
                <a:solidFill>
                  <a:srgbClr val="2D2DB9"/>
                </a:solidFill>
                <a:latin typeface="Monotype Corsiva" pitchFamily="66" charset="0"/>
              </a:rPr>
              <a:t>Уголок ИЗО деятельности </a:t>
            </a:r>
            <a:endParaRPr lang="ru-RU" altLang="ru-RU" sz="4000" dirty="0">
              <a:solidFill>
                <a:srgbClr val="2D2DB9"/>
              </a:solidFill>
              <a:latin typeface="Monotype Corsiva" pitchFamily="66" charset="0"/>
            </a:endParaRPr>
          </a:p>
        </p:txBody>
      </p:sp>
      <p:pic>
        <p:nvPicPr>
          <p:cNvPr id="10" name="Рисунок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70" y="285728"/>
            <a:ext cx="2163934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0034" y="1071546"/>
            <a:ext cx="3357586" cy="330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2D2DB9"/>
                </a:solidFill>
                <a:latin typeface="Monotype Corsiva" pitchFamily="66" charset="0"/>
              </a:rPr>
              <a:t>И в десять лет, и в семь, и в пять - Все дети любят рисовать.  И каждый смело нарисует Всё, что его интересует. </a:t>
            </a:r>
            <a:endParaRPr lang="ru-RU" altLang="ru-RU" sz="3200" dirty="0">
              <a:solidFill>
                <a:srgbClr val="2D2DB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04664"/>
            <a:ext cx="8208912" cy="5015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</a:p>
          <a:p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конструирования представлен разнообразными материалами, различными способами крепления, выполненными из различных материалов, настольными и напольными конструкторами. Центр обогащен  мелкими игрушками для обыгрывания или конструирования по заданным условиям.</a:t>
            </a:r>
          </a:p>
          <a:p>
            <a:endParaRPr lang="ru-RU" sz="20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формирование конструкторских способностей у детей.</a:t>
            </a:r>
          </a:p>
          <a:p>
            <a:endParaRPr lang="ru-RU" sz="2000" dirty="0" smtClean="0">
              <a:solidFill>
                <a:srgbClr val="17171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i="1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умения видеть конструкцию объекта и анализировать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ее основные части, их функциональное назначение, закреплять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навыки коллективной работы: умение распределять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обязанности, работать в соответствии с общим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замыслом, не мешая друг другу.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9-19.userapi.com/impg/xbWALIkY_z74OX7IIzc2ZHFz4EddgwDBJ3VkyA/tk5P7F9alUQ.jpg?size=1280x949&amp;quality=96&amp;sign=f7384d9cba05bb0a04efa8482537aeb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2928958" cy="2571768"/>
          </a:xfrm>
          <a:prstGeom prst="rect">
            <a:avLst/>
          </a:prstGeom>
          <a:noFill/>
        </p:spPr>
      </p:pic>
      <p:pic>
        <p:nvPicPr>
          <p:cNvPr id="9220" name="Picture 4" descr="https://sun9-43.userapi.com/impg/cmf_ixQPMTyDgAU9slN7t6gh32QgKb--qEdZ0g/OCHAKK-qzsc.jpg?size=810x1080&amp;quality=96&amp;sign=1d391e8e42f691f1eede409636cb217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459616"/>
            <a:ext cx="3429024" cy="31840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28992" y="1285860"/>
            <a:ext cx="3643338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i="1" dirty="0" smtClean="0">
                <a:solidFill>
                  <a:schemeClr val="accent2"/>
                </a:solidFill>
                <a:latin typeface="Monotype Corsiva" pitchFamily="66" charset="0"/>
              </a:rPr>
              <a:t>Уголок </a:t>
            </a:r>
            <a:r>
              <a:rPr lang="ru-RU" altLang="ru-RU" sz="4000" i="1" dirty="0" smtClean="0">
                <a:solidFill>
                  <a:schemeClr val="accent2"/>
                </a:solidFill>
                <a:latin typeface="Monotype Corsiva" pitchFamily="66" charset="0"/>
              </a:rPr>
              <a:t>конструирования</a:t>
            </a:r>
            <a:endParaRPr lang="ru-RU" sz="4000" b="1" dirty="0"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286124"/>
            <a:ext cx="4143404" cy="146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abriola" pitchFamily="82" charset="0"/>
                <a:cs typeface="Andalus" pitchFamily="18" charset="-78"/>
              </a:rPr>
              <a:t>Раз, два, три, четыре, пять</a:t>
            </a:r>
            <a:r>
              <a:rPr lang="ru-RU" sz="2400" dirty="0" smtClean="0">
                <a:latin typeface="Gabriola" pitchFamily="82" charset="0"/>
                <a:cs typeface="Andalus" pitchFamily="18" charset="-78"/>
              </a:rPr>
              <a:t>. Будем </a:t>
            </a:r>
            <a:r>
              <a:rPr lang="ru-RU" sz="2400" dirty="0" smtClean="0">
                <a:latin typeface="Gabriola" pitchFamily="82" charset="0"/>
                <a:cs typeface="Andalus" pitchFamily="18" charset="-78"/>
              </a:rPr>
              <a:t>строить и играть</a:t>
            </a:r>
            <a:r>
              <a:rPr lang="ru-RU" sz="2400" dirty="0" smtClean="0">
                <a:latin typeface="Gabriola" pitchFamily="82" charset="0"/>
                <a:cs typeface="Andalus" pitchFamily="18" charset="-78"/>
              </a:rPr>
              <a:t>. Дом </a:t>
            </a:r>
            <a:r>
              <a:rPr lang="ru-RU" sz="2400" dirty="0" smtClean="0">
                <a:latin typeface="Gabriola" pitchFamily="82" charset="0"/>
                <a:cs typeface="Andalus" pitchFamily="18" charset="-78"/>
              </a:rPr>
              <a:t>большой, высокий строим Окна ставим, крышу кроем!</a:t>
            </a:r>
            <a:endParaRPr lang="ru-RU" sz="2400" dirty="0">
              <a:latin typeface="Gabriola" pitchFamily="82" charset="0"/>
              <a:cs typeface="Andalus" pitchFamily="18" charset="-7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857760"/>
            <a:ext cx="4143404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abriola" pitchFamily="82" charset="0"/>
              </a:rPr>
              <a:t>Раз, два, три –сложу детали</a:t>
            </a:r>
            <a:r>
              <a:rPr lang="ru-RU" sz="2400" dirty="0" smtClean="0">
                <a:latin typeface="Gabriola" pitchFamily="82" charset="0"/>
              </a:rPr>
              <a:t>, Чтоб </a:t>
            </a:r>
            <a:r>
              <a:rPr lang="ru-RU" sz="2400" dirty="0" smtClean="0">
                <a:latin typeface="Gabriola" pitchFamily="82" charset="0"/>
              </a:rPr>
              <a:t>они машиной </a:t>
            </a:r>
            <a:r>
              <a:rPr lang="ru-RU" sz="2400" dirty="0" smtClean="0">
                <a:latin typeface="Gabriola" pitchFamily="82" charset="0"/>
              </a:rPr>
              <a:t>стали .</a:t>
            </a:r>
            <a:r>
              <a:rPr lang="ru-RU" sz="2400" dirty="0" smtClean="0">
                <a:latin typeface="Gabriola" pitchFamily="82" charset="0"/>
              </a:rPr>
              <a:t>Из конструктора </a:t>
            </a:r>
            <a:r>
              <a:rPr lang="ru-RU" sz="2400" dirty="0" smtClean="0">
                <a:latin typeface="Gabriola" pitchFamily="82" charset="0"/>
              </a:rPr>
              <a:t>такого Что </a:t>
            </a:r>
            <a:r>
              <a:rPr lang="ru-RU" sz="2400" dirty="0" smtClean="0">
                <a:latin typeface="Gabriola" pitchFamily="82" charset="0"/>
              </a:rPr>
              <a:t>ни сделай –всё толково!</a:t>
            </a:r>
            <a:endParaRPr lang="ru-RU" sz="2400" dirty="0">
              <a:latin typeface="Gabriola" pitchFamily="82" charset="0"/>
            </a:endParaRPr>
          </a:p>
        </p:txBody>
      </p:sp>
      <p:pic>
        <p:nvPicPr>
          <p:cNvPr id="11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14290"/>
            <a:ext cx="19081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28992" y="357166"/>
            <a:ext cx="4572000" cy="7793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24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4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251520" y="748793"/>
            <a:ext cx="8640960" cy="385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физического развития</a:t>
            </a:r>
          </a:p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  «Центре физического развития» помещается различный физ.инвентарь: кегли, мячи, мешочки с песком, флажки, обручи и т.д.; также имеется гимнастическая стенка для детей, которая является доступной  для  занятий и</a:t>
            </a:r>
            <a:r>
              <a:rPr lang="ru-RU" sz="2000" dirty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в свободной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000" b="0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 укрепление здоровья детей; формирование двигательных умений и навыков ребёнка в соответствии с его индивидуальными особенностями, развития физических качеств.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 формирование физического развития ребёнка, который владеет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доступными его возрасту знаниями о физической культуре и</a:t>
            </a:r>
            <a:r>
              <a:rPr lang="ru-RU" sz="2000" dirty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испытывает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желание заниматься физическими упражнениями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251520" y="2515069"/>
            <a:ext cx="8640960" cy="2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pic>
        <p:nvPicPr>
          <p:cNvPr id="6146" name="Picture 2" descr="https://sun9-57.userapi.com/impg/O1R5vrheDJAVJ3QYFy9AXnVbZvHCo3FGqdSJQQ/2Nh5H2ae5Qc.jpg?size=1280x949&amp;quality=96&amp;sign=028297986c46acee8ee0e150bf8c94f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3214558" cy="2383294"/>
          </a:xfrm>
          <a:prstGeom prst="rect">
            <a:avLst/>
          </a:prstGeom>
          <a:noFill/>
        </p:spPr>
      </p:pic>
      <p:pic>
        <p:nvPicPr>
          <p:cNvPr id="6148" name="Picture 4" descr="https://sun9-34.userapi.com/impg/nzAlW8adAShHCmPtgIGWeUpnlGBsR_le60x1aQ/e2yit6_ipIQ.jpg?size=1280x960&amp;quality=96&amp;sign=edfce557cc5583607835082c6b9758b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819564"/>
            <a:ext cx="3429024" cy="2680873"/>
          </a:xfrm>
          <a:prstGeom prst="rect">
            <a:avLst/>
          </a:prstGeom>
          <a:noFill/>
        </p:spPr>
      </p:pic>
      <p:pic>
        <p:nvPicPr>
          <p:cNvPr id="6149" name="Picture 5" descr="D:\работа\фото группы\svpNo-fil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071810"/>
            <a:ext cx="2690816" cy="34290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71736" y="214290"/>
            <a:ext cx="4992072" cy="50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«Центр двигательной активности»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071810"/>
            <a:ext cx="4071966" cy="324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Вам представить мы хотим Уголок спортивный! Хочешь ты спортивным быть? Двигайся активно! И всё у нас для спорта есть: Скакалки, кегли и дорожки, И тренажеров есть немножко, Мячи, обручи, кольца есть–всего невозможно перечесть! Со спортом дружим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ненапрасно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 цель свою мы видим ясно: Хотим быстрее подрасти, России славу принести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251520" y="2515069"/>
            <a:ext cx="8640960" cy="2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323528" y="283771"/>
            <a:ext cx="8640960" cy="502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музыкального развития 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музыкальном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имеются: фортепиано, музыкальный уголок, русские народные ударные инструменты (деревянные ложки, трещотки, свистульки, бубен, погремушки). Национальные костюмы, видеомагнитофон, музыкальный центр.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поддержать интерес дошкольника к музыкальной деятельности, в соответствующей форме стимулировать развитие музыкальности посредством пения, игры на музыкальных инструментах, музыкально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ритмичных движений и слушания музыки.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1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Обеспечивать самостоятельную (индивидуальную и совместную) деятельность детей, возникающую по их желанию и интересам.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получению и закреплению знаний о музыке.</a:t>
            </a:r>
            <a:endParaRPr lang="ru-RU" sz="20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музыкальность, любознательность, стремление  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экспериментированию.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315" cy="6858000"/>
          </a:xfrm>
          <a:prstGeom prst="rect">
            <a:avLst/>
          </a:prstGeom>
          <a:noFill/>
        </p:spPr>
      </p:pic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1470025"/>
          </a:xfrm>
        </p:spPr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 smtClean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-315416"/>
            <a:ext cx="7848600" cy="468052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50"/>
              </a:spcBef>
              <a:buClr>
                <a:srgbClr val="0000FF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Факторы, которые следует учитывать при организации РППС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0000FF"/>
              </a:buClr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Следует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всячески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ограждать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детей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от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отрицательного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влияния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игрушек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которые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провоцируют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ребенка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агрессивные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действия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и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вызывают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проявление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жестокости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0000FF"/>
              </a:buClr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Антропометрические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факторы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обеспечивающие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соответствие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росто-возрасных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характеристик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параметрам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предметной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развивающей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среды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Мебель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должна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находиться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в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соответствии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с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требованиями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САНПиН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и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0000FF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ФГО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С.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251520" y="2515069"/>
            <a:ext cx="8640960" cy="2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28448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2976" y="357166"/>
            <a:ext cx="6858048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ОО «Художественно — эстетическое развитие»</a:t>
            </a:r>
            <a:br>
              <a:rPr lang="ru-RU" altLang="ru-RU" sz="28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1071546"/>
            <a:ext cx="2281394" cy="50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i="1" dirty="0" smtClean="0">
                <a:solidFill>
                  <a:schemeClr val="accent2"/>
                </a:solidFill>
                <a:latin typeface="Monotype Corsiva" pitchFamily="66" charset="0"/>
              </a:rPr>
              <a:t>Уголок музыки</a:t>
            </a:r>
            <a:endParaRPr lang="ru-RU" sz="2800" dirty="0"/>
          </a:p>
        </p:txBody>
      </p:sp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928670"/>
            <a:ext cx="27003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29190" y="2285992"/>
            <a:ext cx="3643306" cy="3190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Музыкальный уголок Под пианино мы поём, И пляшем и играем!  В просторном зале игровом Мы вовсе не скучаем! И в группе куклы не скучают! Там музыкальный уголок! В нём дети громко так играют,-  Трясется даже потолок!</a:t>
            </a:r>
            <a:endParaRPr lang="ru-RU" altLang="ru-RU" sz="24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https://sun9-5.userapi.com/impg/SGzDHA4N257g-b8mczyQMuvSk5rVzAeyKldG0w/7aPxf3yZExM.jpg?size=1280x960&amp;quality=96&amp;sign=53118cd75615411533b945bf93a240e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643182"/>
            <a:ext cx="3929090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2096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 Занимательных дел</a:t>
            </a:r>
          </a:p>
          <a:p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251520" y="2515069"/>
            <a:ext cx="8640960" cy="2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935305"/>
            <a:ext cx="7704856" cy="381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Это полифункциональное трансформируемое рабочее пространство. Оно с легкостью меняет свой облик.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Во-первых, это «мастерская» (для занятий продуктивной деятельностью), во-вторых, «Лаборатория» (для занятий познавательно-исследовательской деятельностью) и  в-третьих, место для свободной деятельности детей по интересам вне занятий со взрослыми.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Возможность свободного изменения рабочего пространства – и по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конфигурации и по объему – открывается за счет разного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расположения столов: соединение в общий большой рабочий стол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или компоновки для трех детей (для пар, для          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индивидуальной деятельности).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251520" y="2515069"/>
            <a:ext cx="8640960" cy="2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00042"/>
            <a:ext cx="7806945" cy="675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  <a:t>Уголок  дидактических игр «Игротека»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428736"/>
            <a:ext cx="3571900" cy="209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Здесь находятся игры которые развивают в детях  мышление, память , воображение, мелкую моторику </a:t>
            </a:r>
            <a:endParaRPr lang="ru-RU" altLang="ru-RU" sz="28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https://sun9-22.userapi.com/impg/PWpP0WWGy1PRwHQ5Jvecxt1z6vPEZRjuNFpeVQ/liwJy1q5BR8.jpg?size=810x1080&amp;quality=96&amp;sign=68debcc6c90ab1ead0efec6bd64875f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3143272" cy="3777190"/>
          </a:xfrm>
          <a:prstGeom prst="rect">
            <a:avLst/>
          </a:prstGeom>
          <a:noFill/>
        </p:spPr>
      </p:pic>
      <p:pic>
        <p:nvPicPr>
          <p:cNvPr id="3076" name="Picture 4" descr="https://sun9-55.userapi.com/impg/35VBeiYreBMVHAI-qg4zsWyaERdkXYY_BDzVZw/IjgIyo4tCWs.jpg?size=1280x960&amp;quality=96&amp;sign=bfe82b196d8e731f1be78efb19fb3ef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643314"/>
            <a:ext cx="3560732" cy="2813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DD7B4CE-6F78-48BC-BEFC-485B1DA41E29}" type="datetime1">
              <a:rPr lang="en-US" smtClean="0"/>
              <a:pPr>
                <a:defRPr/>
              </a:pPr>
              <a:t>4/10/2021</a:t>
            </a:fld>
            <a:endParaRPr lang="en-US"/>
          </a:p>
        </p:txBody>
      </p:sp>
      <p:pic>
        <p:nvPicPr>
          <p:cNvPr id="3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286808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 descr="https://sun9-2.userapi.com/impg/uRSq_ehLpcqPBxR7i5His89ucsoEKAupniE0gA/RcLOeGVW20c.jpg?size=810x1080&amp;quality=96&amp;sign=9e81eb7283dfe80297375a318fc3354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142984"/>
            <a:ext cx="3286148" cy="31839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DD7B4CE-6F78-48BC-BEFC-485B1DA41E29}" type="datetime1">
              <a:rPr lang="en-US" smtClean="0"/>
              <a:pPr>
                <a:defRPr/>
              </a:pPr>
              <a:t>4/10/2021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182" y="285728"/>
            <a:ext cx="828922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531460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Дайте детству наиграться! 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Насмеяться, наскакаться!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Дайте радостно проснуться,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Дайте в ласку окунуться,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Детства дней не торопите,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Детству солнце подарите.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1A02FA-F5D0-4D6F-A740-84727AAD05E9}" type="datetime1">
              <a:rPr lang="en-US" smtClean="0"/>
              <a:pPr>
                <a:defRPr/>
              </a:pPr>
              <a:t>4/10/2021</a:t>
            </a:fld>
            <a:endParaRPr lang="en-US"/>
          </a:p>
        </p:txBody>
      </p:sp>
    </p:spTree>
  </p:cSld>
  <p:clrMapOvr>
    <a:masterClrMapping/>
  </p:clrMapOvr>
  <p:transition spd="slow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B46D82-CF4E-4536-BB70-472A236A15D1}" type="datetime1">
              <a:rPr lang="en-US" smtClean="0"/>
              <a:pPr>
                <a:defRPr/>
              </a:pPr>
              <a:t>4/10/2021</a:t>
            </a:fld>
            <a:endParaRPr lang="en-US"/>
          </a:p>
        </p:txBody>
      </p:sp>
      <p:pic>
        <p:nvPicPr>
          <p:cNvPr id="5" name="Picture 3" descr="F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31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8358246" cy="113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50"/>
              </a:spcBef>
              <a:buClr>
                <a:srgbClr val="0070C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Предметно-развивающая среда в группе </a:t>
            </a: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«Непоседы»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428736"/>
            <a:ext cx="8643998" cy="318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i="1" dirty="0" smtClean="0">
                <a:solidFill>
                  <a:srgbClr val="00B050"/>
                </a:solidFill>
                <a:latin typeface="Monotype Corsiva" pitchFamily="66" charset="0"/>
              </a:rPr>
              <a:t>оборудована с учетом возрастных особенностей ребенка. </a:t>
            </a:r>
          </a:p>
          <a:p>
            <a:r>
              <a:rPr lang="ru-RU" altLang="ru-RU" sz="2400" i="1" dirty="0" smtClean="0">
                <a:solidFill>
                  <a:srgbClr val="00B050"/>
                </a:solidFill>
                <a:latin typeface="Monotype Corsiva" pitchFamily="66" charset="0"/>
              </a:rPr>
              <a:t>Все элементы среды связаны между собой по содержанию и художественному решению.   Мебель соответствует росту и возрасту детей, </a:t>
            </a:r>
            <a:r>
              <a:rPr lang="ru-RU" altLang="ru-RU" sz="2400" i="1" dirty="0" err="1" smtClean="0">
                <a:solidFill>
                  <a:srgbClr val="00B050"/>
                </a:solidFill>
                <a:latin typeface="Monotype Corsiva" pitchFamily="66" charset="0"/>
              </a:rPr>
              <a:t>игрушки-обеспечивают</a:t>
            </a:r>
            <a:r>
              <a:rPr lang="ru-RU" altLang="ru-RU" sz="2400" i="1" dirty="0" smtClean="0">
                <a:solidFill>
                  <a:srgbClr val="00B050"/>
                </a:solidFill>
                <a:latin typeface="Monotype Corsiva" pitchFamily="66" charset="0"/>
              </a:rPr>
              <a:t> максимальный для данного возраста развивающий эффект. </a:t>
            </a:r>
          </a:p>
          <a:p>
            <a:r>
              <a:rPr lang="ru-RU" altLang="ru-RU" sz="2400" i="1" dirty="0" smtClean="0">
                <a:solidFill>
                  <a:srgbClr val="00B050"/>
                </a:solidFill>
                <a:latin typeface="Monotype Corsiva" pitchFamily="66" charset="0"/>
              </a:rPr>
              <a:t>Предметно-развивающая среда соответствует содержанию образовательного процесса, отвечает интересам и потребностям детей, способствует всестороннему развитию, обеспечивает их психическое и эмоциональное благополучие.</a:t>
            </a:r>
            <a:endParaRPr lang="ru-RU" altLang="ru-RU" sz="2400" i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14" y="0"/>
            <a:ext cx="9267210" cy="6858000"/>
          </a:xfrm>
          <a:prstGeom prst="rect">
            <a:avLst/>
          </a:prstGeom>
          <a:noFill/>
        </p:spPr>
      </p:pic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1484313"/>
            <a:ext cx="7848600" cy="3290887"/>
          </a:xfrm>
        </p:spPr>
        <p:txBody>
          <a:bodyPr/>
          <a:lstStyle/>
          <a:p>
            <a:endParaRPr lang="ru-RU" sz="2000" dirty="0" smtClean="0"/>
          </a:p>
          <a:p>
            <a:pPr algn="l"/>
            <a:r>
              <a:rPr lang="ru-RU" sz="2000" dirty="0" smtClean="0"/>
              <a:t>                               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Доступность для воспитанников всех помещений организации, где осуществляется образовательный процесс.                                                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                                                                                                          2. Свободный доступ воспитанников к играм, игрушкам, материалам, пособиям, обеспечивающих все основные виды деятельности. </a:t>
            </a:r>
            <a:r>
              <a:rPr lang="ru-RU" b="1" dirty="0" smtClean="0">
                <a:solidFill>
                  <a:schemeClr val="tx1"/>
                </a:solidFill>
              </a:rPr>
              <a:t>       </a:t>
            </a:r>
          </a:p>
          <a:p>
            <a:endParaRPr lang="ru-RU" b="1" dirty="0" smtClean="0">
              <a:solidFill>
                <a:schemeClr val="accent2"/>
              </a:solidFill>
            </a:endParaRPr>
          </a:p>
        </p:txBody>
      </p:sp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1470025"/>
          </a:xfrm>
        </p:spPr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Требования ФГОС                                                          к  предметно - развивающей среде: 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60648"/>
            <a:ext cx="5832648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Развивающая предметно-пространственная среда должна быть</a:t>
            </a:r>
            <a:endParaRPr lang="ru-RU" sz="2400" dirty="0">
              <a:solidFill>
                <a:schemeClr val="accent2"/>
              </a:solidFill>
            </a:endParaRPr>
          </a:p>
        </p:txBody>
      </p:sp>
      <p:graphicFrame>
        <p:nvGraphicFramePr>
          <p:cNvPr id="8" name="Содержимое 6"/>
          <p:cNvGraphicFramePr>
            <a:graphicFrameLocks/>
          </p:cNvGraphicFramePr>
          <p:nvPr/>
        </p:nvGraphicFramePr>
        <p:xfrm>
          <a:off x="457200" y="1052737"/>
          <a:ext cx="4186807" cy="23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698" name="Picture 2" descr="https://sun9-35.userapi.com/impg/FHh6nulDuLVQ_EC0kEYPXM3dguM4jQQCa6KECg/q7FKYFL4cYM.jpg?size=1280x949&amp;quality=96&amp;sign=3bee90d6f1ce2790b5d511aca7fa4a01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1071546"/>
            <a:ext cx="3286148" cy="2143140"/>
          </a:xfrm>
          <a:prstGeom prst="rect">
            <a:avLst/>
          </a:prstGeom>
          <a:noFill/>
        </p:spPr>
      </p:pic>
      <p:pic>
        <p:nvPicPr>
          <p:cNvPr id="29700" name="Picture 4" descr="https://sun9-32.userapi.com/impg/XKoxPY6ei8EdX8fpQ42hK4XJwYpGJde1Tfz8rg/Fy3DfDfw2SQ.jpg?size=1280x949&amp;quality=96&amp;sign=b2e005938dd8d6bf3a2c36990ffffef3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3500438"/>
            <a:ext cx="3786214" cy="2714644"/>
          </a:xfrm>
          <a:prstGeom prst="rect">
            <a:avLst/>
          </a:prstGeom>
          <a:noFill/>
        </p:spPr>
      </p:pic>
      <p:pic>
        <p:nvPicPr>
          <p:cNvPr id="29702" name="Picture 6" descr="https://sun9-2.userapi.com/impg/D5-ILhXeSrZx957F8G-mUbzjUdZ9v5WcYlmAhw/yo3XD6hlZfw.jpg?size=810x1080&amp;quality=96&amp;sign=cef696ebfdd21fdc83e3ad53ee002f04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3286124"/>
            <a:ext cx="2714644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403" cy="6858000"/>
          </a:xfrm>
          <a:prstGeom prst="rect">
            <a:avLst/>
          </a:prstGeom>
          <a:noFill/>
        </p:spPr>
      </p:pic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497887" cy="476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b="1" dirty="0">
                <a:solidFill>
                  <a:srgbClr val="2D2DB9"/>
                </a:solidFill>
              </a:rPr>
              <a:t>       </a:t>
            </a:r>
            <a:endParaRPr lang="ru-RU" sz="2000" b="1" dirty="0" smtClean="0">
              <a:solidFill>
                <a:srgbClr val="2D2DB9"/>
              </a:solidFill>
            </a:endParaRPr>
          </a:p>
          <a:p>
            <a:pPr algn="just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формировании предметно-развивающей среды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нашей группе,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поставили себе цель выполнять это с минимальными экономическими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затратами. 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старались сделать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развивающею предметно- пространственную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среду разнообразной, яркой, информативно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богатой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эмоционально положительную атмосферу в группе, обеспечить индивидуальное гармоничное развитие ребенка. Мы соблюдали принцип зонирования. Благодаря организации различных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игровых центров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помощью открытых стеллажей, не загромождающих помещение.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условия для разных видов детской деятельности (игровой, продуктивной и познавательно-исследовательской). Для того, чтобы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каждый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ребенок смог найти себе дело и занятие по душе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чувствовал себя комфортно, в группе выделены центры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определенного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вида деятельности.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eb06f_fabd3a61d06d49b68c5fd1c30b2ac3db.jpg_srz_961_724_85_22_0.50_1.20_0.00_jpg_s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403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404664"/>
            <a:ext cx="8640960" cy="5019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r>
              <a:rPr lang="ru-RU" sz="2800" b="1" i="1" dirty="0" smtClean="0">
                <a:solidFill>
                  <a:schemeClr val="accent2"/>
                </a:solidFill>
              </a:rPr>
              <a:t>Центр выбора</a:t>
            </a:r>
          </a:p>
          <a:p>
            <a:pPr algn="just"/>
            <a:endParaRPr lang="ru-RU" sz="2800" b="1" i="1" u="sng" dirty="0" smtClean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из вариантов организации самостоятельной деятельности детей. Вместе с воспитателем дети выбирают тот центр, где им было бы интересно заниматься каким-либо делом. 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помогает организовать   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самостоятельную деятельность детей,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учитывая их интересы, учит планировать      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свою деятельность и правильно делать выбор.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0035-035-Volshebnyj-mir-zvu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sun9-50.userapi.com/impg/sVgv00c7C4d2G_aMCQbofj-xo2NBXl496nuWww/08VA4bO4APM.jpg?size=810x1080&amp;quality=96&amp;sign=7de032867e992eb7b531edf0401e92a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3857652" cy="5000660"/>
          </a:xfrm>
          <a:prstGeom prst="rect">
            <a:avLst/>
          </a:prstGeom>
          <a:noFill/>
        </p:spPr>
      </p:pic>
      <p:pic>
        <p:nvPicPr>
          <p:cNvPr id="26628" name="Picture 4" descr="https://sun9-19.userapi.com/impg/BG0mc1Gbb_5SXL92Bobadyp2vWWajWTnT2VSxQ/tVmRX1WG7cI.jpg?size=810x1080&amp;quality=96&amp;sign=22c3e8edcafb98e56ec5b2549b48c8e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71678"/>
            <a:ext cx="3940183" cy="43248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 PL SungtiL GB"/>
        <a:cs typeface="AR PL SungtiL GB"/>
      </a:majorFont>
      <a:minorFont>
        <a:latin typeface="Calibri"/>
        <a:ea typeface="AR PL SungtiL GB"/>
        <a:cs typeface="AR PL SungtiL GB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 PL SungtiL GB"/>
        <a:cs typeface="AR PL SungtiL GB"/>
      </a:majorFont>
      <a:minorFont>
        <a:latin typeface="Calibri"/>
        <a:ea typeface="AR PL SungtiL GB"/>
        <a:cs typeface="AR PL SungtiL GB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1526</Words>
  <Application>Microsoft Office PowerPoint</Application>
  <PresentationFormat>Экран (4:3)</PresentationFormat>
  <Paragraphs>191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1_Тема Office</vt:lpstr>
      <vt:lpstr>«Развивающая  предметно-пространственная среда  группы  «Непоседы»</vt:lpstr>
      <vt:lpstr>Слайд 2</vt:lpstr>
      <vt:lpstr>  </vt:lpstr>
      <vt:lpstr>Слайд 4</vt:lpstr>
      <vt:lpstr>   Требования ФГОС                                                          к  предметно - развивающей среде:    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          Дайте детству наиграться!            Насмеяться, наскакаться!           Дайте радостно проснуться,           Дайте в ласку окунуться,           Детства дней не торопите,              Детству солнце подарите.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</dc:creator>
  <cp:lastModifiedBy>Алёна</cp:lastModifiedBy>
  <cp:revision>216</cp:revision>
  <cp:lastPrinted>2016-10-04T02:31:44Z</cp:lastPrinted>
  <dcterms:created xsi:type="dcterms:W3CDTF">1601-01-01T00:00:00Z</dcterms:created>
  <dcterms:modified xsi:type="dcterms:W3CDTF">2021-04-10T06:51:03Z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31</vt:r8>
  </property>
</Properties>
</file>