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6" r:id="rId10"/>
    <p:sldId id="268" r:id="rId11"/>
    <p:sldId id="269" r:id="rId12"/>
    <p:sldId id="271" r:id="rId13"/>
    <p:sldId id="272" r:id="rId14"/>
    <p:sldId id="274" r:id="rId15"/>
    <p:sldId id="275" r:id="rId16"/>
    <p:sldId id="276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F183C0-5CC0-4ED8-BFB0-4FF512B9C736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97A359-0B1B-4DB3-8CCD-C39F7617BA88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9334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>
        <p:split orient="vert"/>
        <p:sndAc>
          <p:stSnd>
            <p:snd r:embed="rId1" name="chimes.wav"/>
          </p:stSnd>
        </p:sndAc>
      </p:transition>
    </mc:Choice>
    <mc:Fallback xmlns="">
      <p:transition advClick="0" advTm="20000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183C0-5CC0-4ED8-BFB0-4FF512B9C736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A359-0B1B-4DB3-8CCD-C39F7617B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365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>
        <p:split orient="vert"/>
        <p:sndAc>
          <p:stSnd>
            <p:snd r:embed="rId1" name="chimes.wav"/>
          </p:stSnd>
        </p:sndAc>
      </p:transition>
    </mc:Choice>
    <mc:Fallback xmlns="">
      <p:transition advClick="0" advTm="20000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183C0-5CC0-4ED8-BFB0-4FF512B9C736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A359-0B1B-4DB3-8CCD-C39F7617B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67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>
        <p:split orient="vert"/>
        <p:sndAc>
          <p:stSnd>
            <p:snd r:embed="rId1" name="chimes.wav"/>
          </p:stSnd>
        </p:sndAc>
      </p:transition>
    </mc:Choice>
    <mc:Fallback xmlns="">
      <p:transition advClick="0" advTm="20000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183C0-5CC0-4ED8-BFB0-4FF512B9C736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A359-0B1B-4DB3-8CCD-C39F7617B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378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>
        <p:split orient="vert"/>
        <p:sndAc>
          <p:stSnd>
            <p:snd r:embed="rId1" name="chimes.wav"/>
          </p:stSnd>
        </p:sndAc>
      </p:transition>
    </mc:Choice>
    <mc:Fallback xmlns="">
      <p:transition advClick="0" advTm="20000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183C0-5CC0-4ED8-BFB0-4FF512B9C736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A359-0B1B-4DB3-8CCD-C39F7617BA88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767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>
        <p:split orient="vert"/>
        <p:sndAc>
          <p:stSnd>
            <p:snd r:embed="rId1" name="chimes.wav"/>
          </p:stSnd>
        </p:sndAc>
      </p:transition>
    </mc:Choice>
    <mc:Fallback xmlns="">
      <p:transition advClick="0" advTm="20000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183C0-5CC0-4ED8-BFB0-4FF512B9C736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A359-0B1B-4DB3-8CCD-C39F7617B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610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>
        <p:split orient="vert"/>
        <p:sndAc>
          <p:stSnd>
            <p:snd r:embed="rId1" name="chimes.wav"/>
          </p:stSnd>
        </p:sndAc>
      </p:transition>
    </mc:Choice>
    <mc:Fallback xmlns="">
      <p:transition advClick="0" advTm="20000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183C0-5CC0-4ED8-BFB0-4FF512B9C736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A359-0B1B-4DB3-8CCD-C39F7617B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687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>
        <p:split orient="vert"/>
        <p:sndAc>
          <p:stSnd>
            <p:snd r:embed="rId1" name="chimes.wav"/>
          </p:stSnd>
        </p:sndAc>
      </p:transition>
    </mc:Choice>
    <mc:Fallback xmlns="">
      <p:transition advClick="0" advTm="20000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183C0-5CC0-4ED8-BFB0-4FF512B9C736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A359-0B1B-4DB3-8CCD-C39F7617B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91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>
        <p:split orient="vert"/>
        <p:sndAc>
          <p:stSnd>
            <p:snd r:embed="rId1" name="chimes.wav"/>
          </p:stSnd>
        </p:sndAc>
      </p:transition>
    </mc:Choice>
    <mc:Fallback xmlns="">
      <p:transition advClick="0" advTm="20000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183C0-5CC0-4ED8-BFB0-4FF512B9C736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A359-0B1B-4DB3-8CCD-C39F7617B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747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>
        <p:split orient="vert"/>
        <p:sndAc>
          <p:stSnd>
            <p:snd r:embed="rId1" name="chimes.wav"/>
          </p:stSnd>
        </p:sndAc>
      </p:transition>
    </mc:Choice>
    <mc:Fallback xmlns="">
      <p:transition advClick="0" advTm="20000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183C0-5CC0-4ED8-BFB0-4FF512B9C736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A359-0B1B-4DB3-8CCD-C39F7617B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015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>
        <p:split orient="vert"/>
        <p:sndAc>
          <p:stSnd>
            <p:snd r:embed="rId1" name="chimes.wav"/>
          </p:stSnd>
        </p:sndAc>
      </p:transition>
    </mc:Choice>
    <mc:Fallback xmlns="">
      <p:transition advClick="0" advTm="20000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183C0-5CC0-4ED8-BFB0-4FF512B9C736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A359-0B1B-4DB3-8CCD-C39F7617B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90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>
        <p:split orient="vert"/>
        <p:sndAc>
          <p:stSnd>
            <p:snd r:embed="rId1" name="chimes.wav"/>
          </p:stSnd>
        </p:sndAc>
      </p:transition>
    </mc:Choice>
    <mc:Fallback xmlns="">
      <p:transition advClick="0" advTm="20000">
        <p:split orient="vert"/>
        <p:sndAc>
          <p:stSnd>
            <p:snd r:embed="rId3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3FF183C0-5CC0-4ED8-BFB0-4FF512B9C736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497A359-0B1B-4DB3-8CCD-C39F7617B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816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10" advClick="0" advTm="20000">
        <p:split orient="vert"/>
        <p:sndAc>
          <p:stSnd>
            <p:snd r:embed="rId13" name="chimes.wav"/>
          </p:stSnd>
        </p:sndAc>
      </p:transition>
    </mc:Choice>
    <mc:Fallback xmlns="">
      <p:transition advClick="0" advTm="20000">
        <p:split orient="vert"/>
        <p:sndAc>
          <p:stSnd>
            <p:snd r:embed="rId14" name="chimes.wav"/>
          </p:stSnd>
        </p:sndAc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Виртуальное общение с родителями плюсы и минусы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МДОУ 23 Ромашка</a:t>
            </a:r>
            <a:endParaRPr lang="ru-RU" dirty="0"/>
          </a:p>
          <a:p>
            <a:r>
              <a:rPr lang="ru-RU" dirty="0" smtClean="0"/>
              <a:t>Шумиловских Наталия Сергеевна</a:t>
            </a:r>
          </a:p>
          <a:p>
            <a:r>
              <a:rPr lang="ru-RU" dirty="0" smtClean="0"/>
              <a:t>2020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729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>
        <p:split orient="vert"/>
        <p:sndAc>
          <p:stSnd>
            <p:snd r:embed="rId2" name="chimes.wav"/>
          </p:stSnd>
        </p:sndAc>
      </p:transition>
    </mc:Choice>
    <mc:Fallback xmlns="">
      <p:transition advClick="0" advTm="20000">
        <p:split orient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. Электронная почта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rgbClr val="002060"/>
                </a:solidFill>
              </a:rPr>
              <a:t>С помощью электронной почты родители получают информацию о жизни группы, мероприятиях в ДОО. Кроме того, воспитатели рассылают им практические материалы (например, стихи для заучивания с ребенком к празднику, памятки, фото) и личные сообщения.</a:t>
            </a:r>
          </a:p>
        </p:txBody>
      </p:sp>
    </p:spTree>
    <p:extLst>
      <p:ext uri="{BB962C8B-B14F-4D97-AF65-F5344CB8AC3E}">
        <p14:creationId xmlns:p14="http://schemas.microsoft.com/office/powerpoint/2010/main" val="49389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>
        <p:split orient="vert"/>
        <p:sndAc>
          <p:stSnd>
            <p:snd r:embed="rId2" name="chimes.wav"/>
          </p:stSnd>
        </p:sndAc>
      </p:transition>
    </mc:Choice>
    <mc:Fallback xmlns="">
      <p:transition advClick="0" advTm="20000">
        <p:split orient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18364" y="263236"/>
            <a:ext cx="1898072" cy="720437"/>
          </a:xfrm>
        </p:spPr>
        <p:txBody>
          <a:bodyPr/>
          <a:lstStyle/>
          <a:p>
            <a:r>
              <a:rPr lang="ru-RU" dirty="0" smtClean="0"/>
              <a:t>плюсы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1673" y="872836"/>
            <a:ext cx="11748653" cy="5985164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002060"/>
                </a:solidFill>
              </a:rPr>
              <a:t>Электронную почту группы легко создать и использовать. В ней можно хранить разную информацию и пересылать файлы в виде обычных и форматированных текстов, изображений, аудио и видео. Такой формат общения гарантирует быструю доставку сообщений, позволяет отправлять письма всем родителям группы, что экономит </a:t>
            </a:r>
            <a:r>
              <a:rPr lang="ru-RU" sz="3200" dirty="0" smtClean="0">
                <a:solidFill>
                  <a:srgbClr val="002060"/>
                </a:solidFill>
              </a:rPr>
              <a:t>время </a:t>
            </a:r>
            <a:r>
              <a:rPr lang="ru-RU" sz="3200" dirty="0">
                <a:solidFill>
                  <a:srgbClr val="002060"/>
                </a:solidFill>
              </a:rPr>
              <a:t>педагога</a:t>
            </a:r>
            <a:r>
              <a:rPr lang="ru-RU" sz="32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3200" dirty="0">
                <a:solidFill>
                  <a:srgbClr val="002060"/>
                </a:solidFill>
              </a:rPr>
              <a:t>Электронную почту нужно постоянно проверять, </a:t>
            </a:r>
            <a:r>
              <a:rPr lang="ru-RU" sz="3200" dirty="0" smtClean="0">
                <a:solidFill>
                  <a:srgbClr val="002060"/>
                </a:solidFill>
              </a:rPr>
              <a:t>чистить. </a:t>
            </a:r>
            <a:r>
              <a:rPr lang="ru-RU" sz="3200" dirty="0">
                <a:solidFill>
                  <a:srgbClr val="002060"/>
                </a:solidFill>
              </a:rPr>
              <a:t>Она не предполагает общение в режиме реального времени. Если вы написали поздно вечером, то родитель, скорее всего, ответит с задержкой. </a:t>
            </a:r>
            <a:r>
              <a:rPr lang="ru-RU" sz="3200" dirty="0" smtClean="0">
                <a:solidFill>
                  <a:srgbClr val="002060"/>
                </a:solidFill>
              </a:rPr>
              <a:t>Может не </a:t>
            </a:r>
            <a:r>
              <a:rPr lang="ru-RU" sz="3200" dirty="0">
                <a:solidFill>
                  <a:srgbClr val="002060"/>
                </a:solidFill>
              </a:rPr>
              <a:t>проверять ящик, а потом нечаянно удалить ваше письмо вместе со спамом или сменить адрес электронной почты и не предупредить.</a:t>
            </a:r>
          </a:p>
          <a:p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68982" y="3244334"/>
            <a:ext cx="2299854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44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минусы</a:t>
            </a:r>
          </a:p>
        </p:txBody>
      </p:sp>
    </p:spTree>
    <p:extLst>
      <p:ext uri="{BB962C8B-B14F-4D97-AF65-F5344CB8AC3E}">
        <p14:creationId xmlns:p14="http://schemas.microsoft.com/office/powerpoint/2010/main" val="1368482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>
        <p:split orient="vert"/>
        <p:sndAc>
          <p:stSnd>
            <p:snd r:embed="rId2" name="chimes.wav"/>
          </p:stSnd>
        </p:sndAc>
      </p:transition>
    </mc:Choice>
    <mc:Fallback xmlns="">
      <p:transition advClick="0" advTm="20000">
        <p:split orient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Группа в социальной сети.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rgbClr val="002060"/>
                </a:solidFill>
              </a:rPr>
              <a:t>Наличие группы в социальной сети позволяет популяризировать деятельность ДОО, информировать большое количество посетителей об интересных событиях, обсуждать достижения педагогов и воспитанников. Чтобы создать такую группу, проведите опрос среди родителей и выясните, какой социальной сетью пользуется большинство из них.</a:t>
            </a:r>
          </a:p>
        </p:txBody>
      </p:sp>
    </p:spTree>
    <p:extLst>
      <p:ext uri="{BB962C8B-B14F-4D97-AF65-F5344CB8AC3E}">
        <p14:creationId xmlns:p14="http://schemas.microsoft.com/office/powerpoint/2010/main" val="2323960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>
        <p:split orient="vert"/>
        <p:sndAc>
          <p:stSnd>
            <p:snd r:embed="rId2" name="chimes.wav"/>
          </p:stSnd>
        </p:sndAc>
      </p:transition>
    </mc:Choice>
    <mc:Fallback xmlns="">
      <p:transition advClick="0" advTm="20000">
        <p:split orient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5527" y="0"/>
            <a:ext cx="2105892" cy="748145"/>
          </a:xfrm>
        </p:spPr>
        <p:txBody>
          <a:bodyPr>
            <a:normAutofit/>
          </a:bodyPr>
          <a:lstStyle/>
          <a:p>
            <a:r>
              <a:rPr lang="ru-RU" dirty="0" smtClean="0"/>
              <a:t>плюсы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512619"/>
            <a:ext cx="11984181" cy="6192982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002060"/>
                </a:solidFill>
              </a:rPr>
              <a:t>В социальной сети родители могут общаться в любое время, когда им удобно, обсуждать детали предстоящего мероприятия и делиться впечатлениями о прошедших праздниках и досугах. К общению в группе могут присоединиться специалисты ДОО</a:t>
            </a:r>
            <a:r>
              <a:rPr lang="ru-RU" sz="3200" dirty="0" smtClean="0">
                <a:solidFill>
                  <a:srgbClr val="002060"/>
                </a:solidFill>
              </a:rPr>
              <a:t>. </a:t>
            </a:r>
            <a:r>
              <a:rPr lang="ru-RU" sz="3200" dirty="0">
                <a:solidFill>
                  <a:srgbClr val="002060"/>
                </a:solidFill>
              </a:rPr>
              <a:t>Здесь можно провести опрос среди родителей и оперативно собрать информацию, разместить ссылки на методическую литературу, фото- и видеоматериалы</a:t>
            </a:r>
            <a:r>
              <a:rPr lang="ru-RU" sz="3200" dirty="0" smtClean="0">
                <a:solidFill>
                  <a:srgbClr val="002060"/>
                </a:solidFill>
              </a:rPr>
              <a:t>.</a:t>
            </a:r>
          </a:p>
          <a:p>
            <a:pPr marL="45720" indent="0">
              <a:spcBef>
                <a:spcPct val="0"/>
              </a:spcBef>
              <a:buNone/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                                         		</a:t>
            </a:r>
          </a:p>
          <a:p>
            <a:pPr marL="274320" lvl="1" indent="0">
              <a:spcBef>
                <a:spcPct val="0"/>
              </a:spcBef>
              <a:buNone/>
            </a:pPr>
            <a:r>
              <a:rPr lang="ru-RU" sz="3000" dirty="0" smtClean="0">
                <a:solidFill>
                  <a:srgbClr val="002060"/>
                </a:solidFill>
              </a:rPr>
              <a:t>Общение в социальной сети может свести к минимуму живое общение с родителями. </a:t>
            </a:r>
          </a:p>
          <a:p>
            <a:pPr lvl="0">
              <a:spcBef>
                <a:spcPts val="0"/>
              </a:spcBef>
              <a:buClr>
                <a:srgbClr val="A6B727"/>
              </a:buClr>
            </a:pPr>
            <a:r>
              <a:rPr lang="ru-RU" sz="3200" dirty="0" smtClean="0">
                <a:solidFill>
                  <a:srgbClr val="002060"/>
                </a:solidFill>
              </a:rPr>
              <a:t>Поэтому не оставляйте доступ к группе открытым, проверяйте запросы на </a:t>
            </a:r>
            <a:r>
              <a:rPr lang="ru-RU" sz="3200" dirty="0">
                <a:solidFill>
                  <a:srgbClr val="002060"/>
                </a:solidFill>
              </a:rPr>
              <a:t>вступление в группу и материалы, которые предлагают разместить.</a:t>
            </a:r>
          </a:p>
          <a:p>
            <a:pPr marL="1371400" lvl="5" indent="0">
              <a:spcBef>
                <a:spcPts val="0"/>
              </a:spcBef>
              <a:buNone/>
            </a:pPr>
            <a:endParaRPr lang="ru-RU" sz="4000" dirty="0">
              <a:latin typeface="+mj-lt"/>
              <a:ea typeface="+mj-ea"/>
              <a:cs typeface="+mj-cs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5528" y="3311235"/>
            <a:ext cx="2105892" cy="123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743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>
        <p:split orient="vert"/>
        <p:sndAc>
          <p:stSnd>
            <p:snd r:embed="rId2" name="chimes.wav"/>
          </p:stSnd>
        </p:sndAc>
      </p:transition>
    </mc:Choice>
    <mc:Fallback xmlns="">
      <p:transition advClick="0" advTm="20000">
        <p:split orient="vert"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. Чат в мессенджерах.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255" y="2057399"/>
            <a:ext cx="11790217" cy="4939145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002060"/>
                </a:solidFill>
              </a:rPr>
              <a:t>Мессенджеры – программы, с помощью которых пользователи обмениваются быстрыми сообщениями (</a:t>
            </a:r>
            <a:r>
              <a:rPr lang="ru-RU" sz="3200" dirty="0" err="1">
                <a:solidFill>
                  <a:srgbClr val="002060"/>
                </a:solidFill>
              </a:rPr>
              <a:t>Viber</a:t>
            </a:r>
            <a:r>
              <a:rPr lang="ru-RU" sz="3200" dirty="0">
                <a:solidFill>
                  <a:srgbClr val="002060"/>
                </a:solidFill>
              </a:rPr>
              <a:t>, </a:t>
            </a:r>
            <a:r>
              <a:rPr lang="ru-RU" sz="3200" dirty="0" err="1">
                <a:solidFill>
                  <a:srgbClr val="002060"/>
                </a:solidFill>
              </a:rPr>
              <a:t>WhatsApp</a:t>
            </a:r>
            <a:r>
              <a:rPr lang="ru-RU" sz="3200" dirty="0">
                <a:solidFill>
                  <a:srgbClr val="002060"/>
                </a:solidFill>
              </a:rPr>
              <a:t>, </a:t>
            </a:r>
            <a:r>
              <a:rPr lang="ru-RU" sz="3200" dirty="0" err="1">
                <a:solidFill>
                  <a:srgbClr val="002060"/>
                </a:solidFill>
              </a:rPr>
              <a:t>Skype</a:t>
            </a:r>
            <a:r>
              <a:rPr lang="ru-RU" sz="3200" dirty="0">
                <a:solidFill>
                  <a:srgbClr val="002060"/>
                </a:solidFill>
              </a:rPr>
              <a:t>, ICQ, </a:t>
            </a:r>
            <a:r>
              <a:rPr lang="ru-RU" sz="3200" dirty="0" err="1">
                <a:solidFill>
                  <a:srgbClr val="002060"/>
                </a:solidFill>
              </a:rPr>
              <a:t>Telegram</a:t>
            </a:r>
            <a:r>
              <a:rPr lang="ru-RU" sz="3200" dirty="0">
                <a:solidFill>
                  <a:srgbClr val="002060"/>
                </a:solidFill>
              </a:rPr>
              <a:t>). Их используют и педагоги, и родители. Однако радость от того, что теперь можно «поймать» постоянно занятого родителя, быстро сменяется на раздражение, когда родители начинают писать педагогам круглосуточно. Чтобы этого не произошло, пользуйтесь мессенджерами правильно.</a:t>
            </a:r>
          </a:p>
        </p:txBody>
      </p:sp>
    </p:spTree>
    <p:extLst>
      <p:ext uri="{BB962C8B-B14F-4D97-AF65-F5344CB8AC3E}">
        <p14:creationId xmlns:p14="http://schemas.microsoft.com/office/powerpoint/2010/main" val="2026592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>
        <p:split orient="vert"/>
        <p:sndAc>
          <p:stSnd>
            <p:snd r:embed="rId2" name="chimes.wav"/>
          </p:stSnd>
        </p:sndAc>
      </p:transition>
    </mc:Choice>
    <mc:Fallback xmlns="">
      <p:transition advClick="0" advTm="20000">
        <p:split orient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7926" y="277090"/>
            <a:ext cx="1870365" cy="720437"/>
          </a:xfrm>
        </p:spPr>
        <p:txBody>
          <a:bodyPr/>
          <a:lstStyle/>
          <a:p>
            <a:r>
              <a:rPr lang="ru-RU" dirty="0" smtClean="0"/>
              <a:t>плюсы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0945" y="1108364"/>
            <a:ext cx="11748654" cy="5541817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002060"/>
                </a:solidFill>
              </a:rPr>
              <a:t>Мессенджеры позволяют быстро обмениваться информацией, передавать текстовые сообщения, звуковые сигналы, изображения, видео.</a:t>
            </a:r>
          </a:p>
          <a:p>
            <a:r>
              <a:rPr lang="ru-RU" sz="3200" dirty="0">
                <a:solidFill>
                  <a:srgbClr val="002060"/>
                </a:solidFill>
              </a:rPr>
              <a:t>С их помощью можно отправить фото с фрагментами занятия родителям.</a:t>
            </a:r>
          </a:p>
          <a:p>
            <a:r>
              <a:rPr lang="ru-RU" sz="3200" dirty="0">
                <a:solidFill>
                  <a:srgbClr val="002060"/>
                </a:solidFill>
              </a:rPr>
              <a:t>Это особенно актуально в период адаптации ребенка к детскому саду. Используйте мессенджеры для личной переписки и отдельно создайте чат группы. Это позволит общаться со всеми родителями группы и обеспечить приватность для решения личных обращений.</a:t>
            </a:r>
          </a:p>
        </p:txBody>
      </p:sp>
    </p:spTree>
    <p:extLst>
      <p:ext uri="{BB962C8B-B14F-4D97-AF65-F5344CB8AC3E}">
        <p14:creationId xmlns:p14="http://schemas.microsoft.com/office/powerpoint/2010/main" val="13993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>
        <p:split orient="vert"/>
        <p:sndAc>
          <p:stSnd>
            <p:snd r:embed="rId2" name="chimes.wav"/>
          </p:stSnd>
        </p:sndAc>
      </p:transition>
    </mc:Choice>
    <mc:Fallback xmlns="">
      <p:transition advClick="0" advTm="20000">
        <p:split orient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05744" y="609600"/>
            <a:ext cx="2466111" cy="1356360"/>
          </a:xfrm>
        </p:spPr>
        <p:txBody>
          <a:bodyPr/>
          <a:lstStyle/>
          <a:p>
            <a:r>
              <a:rPr lang="ru-RU" dirty="0" smtClean="0"/>
              <a:t>Минусы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rgbClr val="002060"/>
                </a:solidFill>
              </a:rPr>
              <a:t>В чат группы родители могут писать ночью и рано утром, сообщать, что их ребенок не придет в детский сад, скидывать картинки с пожеланиями хорошего дня, новости из интернета, советовать магазины с игрушками и детской одеждой. Чтобы этого не происходило, оговорите с ними правила общения в чате.</a:t>
            </a:r>
          </a:p>
        </p:txBody>
      </p:sp>
    </p:spTree>
    <p:extLst>
      <p:ext uri="{BB962C8B-B14F-4D97-AF65-F5344CB8AC3E}">
        <p14:creationId xmlns:p14="http://schemas.microsoft.com/office/powerpoint/2010/main" val="4155832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>
        <p:split orient="vert"/>
        <p:sndAc>
          <p:stSnd>
            <p:snd r:embed="rId2" name="chimes.wav"/>
          </p:stSnd>
        </p:sndAc>
      </p:transition>
    </mc:Choice>
    <mc:Fallback xmlns="">
      <p:transition advClick="0" advTm="20000">
        <p:split orient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332509"/>
            <a:ext cx="9875520" cy="983673"/>
          </a:xfrm>
        </p:spPr>
        <p:txBody>
          <a:bodyPr/>
          <a:lstStyle/>
          <a:p>
            <a:r>
              <a:rPr lang="ru-RU" dirty="0" smtClean="0"/>
              <a:t>Что такое виртуальное общение?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sz="3800" dirty="0">
                <a:solidFill>
                  <a:srgbClr val="002060"/>
                </a:solidFill>
                <a:cs typeface="Aharoni" panose="02010803020104030203" pitchFamily="2" charset="-79"/>
              </a:rPr>
              <a:t>Виртуальное общение позволит воспитателям всегда быть на связи с родителями, сообщать им информацию о детях и событиях в группе, а также оказывать психолого-педагогическую поддержку.  Разработанные правила общения в чате, в группах мобильных мессенджеров помогут отрегулировать процесс общения педагогов и родителей (законных представителей). Предлагаем  рекомендации, как организовать виртуальное общение и сделать его полезным.</a:t>
            </a:r>
          </a:p>
        </p:txBody>
      </p:sp>
    </p:spTree>
    <p:extLst>
      <p:ext uri="{BB962C8B-B14F-4D97-AF65-F5344CB8AC3E}">
        <p14:creationId xmlns:p14="http://schemas.microsoft.com/office/powerpoint/2010/main" val="2329358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>
        <p:split orient="vert"/>
        <p:sndAc>
          <p:stSnd>
            <p:snd r:embed="rId2" name="chimes.wav"/>
          </p:stSnd>
        </p:sndAc>
      </p:transition>
    </mc:Choice>
    <mc:Fallback xmlns="">
      <p:transition advClick="0" advTm="20000">
        <p:split orient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1110" y="346364"/>
            <a:ext cx="9875520" cy="1149928"/>
          </a:xfrm>
        </p:spPr>
        <p:txBody>
          <a:bodyPr>
            <a:noAutofit/>
          </a:bodyPr>
          <a:lstStyle/>
          <a:p>
            <a:r>
              <a:rPr lang="ru-RU" dirty="0"/>
              <a:t>Восемь преимуществ виртуального общения с родителями: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527" y="1288474"/>
            <a:ext cx="11707091" cy="4807526"/>
          </a:xfrm>
        </p:spPr>
        <p:txBody>
          <a:bodyPr>
            <a:normAutofit fontScale="92500" lnSpcReduction="10000"/>
          </a:bodyPr>
          <a:lstStyle/>
          <a:p>
            <a:pPr marL="228600" lvl="8" indent="-182880">
              <a:lnSpc>
                <a:spcPct val="100000"/>
              </a:lnSpc>
              <a:spcBef>
                <a:spcPts val="1400"/>
              </a:spcBef>
            </a:pPr>
            <a:r>
              <a:rPr lang="ru-RU" sz="2400" b="1" dirty="0">
                <a:solidFill>
                  <a:srgbClr val="002060"/>
                </a:solidFill>
                <a:cs typeface="Aharoni" panose="02010803020104030203" pitchFamily="2" charset="-79"/>
              </a:rPr>
              <a:t>1. Повышает активность и включенность родителей в образовательную деятельность ДОУ.</a:t>
            </a:r>
          </a:p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rgbClr val="002060"/>
                </a:solidFill>
                <a:cs typeface="Aharoni" panose="02010803020104030203" pitchFamily="2" charset="-79"/>
              </a:rPr>
              <a:t>2. Экономит время на информирование родителей.</a:t>
            </a:r>
          </a:p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rgbClr val="002060"/>
                </a:solidFill>
                <a:cs typeface="Aharoni" panose="02010803020104030203" pitchFamily="2" charset="-79"/>
              </a:rPr>
              <a:t>3. Позволяет быстро получать обратную связь.</a:t>
            </a:r>
          </a:p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rgbClr val="002060"/>
                </a:solidFill>
                <a:cs typeface="Aharoni" panose="02010803020104030203" pitchFamily="2" charset="-79"/>
              </a:rPr>
              <a:t>4. Обеспечивает общение в режиме реального времени и допускает отложенные ответы (мессенджеры, группа в социальной сети).</a:t>
            </a:r>
          </a:p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rgbClr val="002060"/>
                </a:solidFill>
                <a:cs typeface="Aharoni" panose="02010803020104030203" pitchFamily="2" charset="-79"/>
              </a:rPr>
              <a:t>5. Дает возможность сочетать индивидуальную и групповую формы взаимодействия.</a:t>
            </a:r>
          </a:p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rgbClr val="002060"/>
                </a:solidFill>
                <a:cs typeface="Aharoni" panose="02010803020104030203" pitchFamily="2" charset="-79"/>
              </a:rPr>
              <a:t>6. Создает условия для диалога с педагогами и родителями других детей (чаты, блоги).</a:t>
            </a:r>
          </a:p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rgbClr val="002060"/>
                </a:solidFill>
                <a:cs typeface="Aharoni" panose="02010803020104030203" pitchFamily="2" charset="-79"/>
              </a:rPr>
              <a:t>7. Позволяет продемонстрировать текстовые, видео- и фотоматериалы.</a:t>
            </a:r>
          </a:p>
          <a:p>
            <a:r>
              <a:rPr lang="ru-RU" sz="2400" b="1" dirty="0">
                <a:solidFill>
                  <a:srgbClr val="002060"/>
                </a:solidFill>
                <a:cs typeface="Aharoni" panose="02010803020104030203" pitchFamily="2" charset="-79"/>
              </a:rPr>
              <a:t>8. Обеспечивает достаточный уровень приватности для личных обращений (мессенджеры).</a:t>
            </a:r>
          </a:p>
          <a:p>
            <a:endParaRPr lang="ru-RU" sz="2400" b="1" dirty="0">
              <a:solidFill>
                <a:srgbClr val="002060"/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74733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>
        <p:split orient="vert"/>
        <p:sndAc>
          <p:stSnd>
            <p:snd r:embed="rId2" name="chimes.wav"/>
          </p:stSnd>
        </p:sndAc>
      </p:transition>
    </mc:Choice>
    <mc:Fallback xmlns="">
      <p:transition advClick="0" advTm="20000">
        <p:split orient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Сайт </a:t>
            </a:r>
            <a:r>
              <a:rPr lang="ru-RU" dirty="0"/>
              <a:t>ДОУ.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8" indent="-182880">
              <a:lnSpc>
                <a:spcPct val="80000"/>
              </a:lnSpc>
              <a:spcBef>
                <a:spcPts val="1400"/>
              </a:spcBef>
            </a:pPr>
            <a:r>
              <a:rPr lang="ru-RU" sz="3200" dirty="0">
                <a:solidFill>
                  <a:srgbClr val="002060"/>
                </a:solidFill>
              </a:rPr>
              <a:t>Каждая образовательная организация обязана создать и вести свой сайт в сети интернет (Ст. 28 Федерального закона «Об образовании в Российской Федерации» от 29.12.2012 № 273-Ф). Он нужен не только для того, чтобы разместить информацию об организации, но и сформировать имидж детского сада, привлечь высококвалифицированные кадры. Оформлять сайт необходимо в соответствии с требованиями к структуре и виду размещаемой информации, навигации, содержанию.</a:t>
            </a:r>
          </a:p>
        </p:txBody>
      </p:sp>
    </p:spTree>
    <p:extLst>
      <p:ext uri="{BB962C8B-B14F-4D97-AF65-F5344CB8AC3E}">
        <p14:creationId xmlns:p14="http://schemas.microsoft.com/office/powerpoint/2010/main" val="3321192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>
        <p:split orient="vert"/>
        <p:sndAc>
          <p:stSnd>
            <p:snd r:embed="rId2" name="chimes.wav"/>
          </p:stSnd>
        </p:sndAc>
      </p:transition>
    </mc:Choice>
    <mc:Fallback xmlns="">
      <p:transition advClick="0" advTm="20000">
        <p:split orient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78036" y="318656"/>
            <a:ext cx="2168450" cy="817418"/>
          </a:xfrm>
        </p:spPr>
        <p:txBody>
          <a:bodyPr>
            <a:noAutofit/>
          </a:bodyPr>
          <a:lstStyle/>
          <a:p>
            <a:r>
              <a:rPr lang="ru-RU" dirty="0"/>
              <a:t>Плюсы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545" y="1136073"/>
            <a:ext cx="11859491" cy="551410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2060"/>
                </a:solidFill>
              </a:rPr>
              <a:t>Сайт позволяет продемонстрировать родителям устройство и деятельность ДОО в удобное для них время. </a:t>
            </a:r>
            <a:endParaRPr lang="ru-RU" sz="28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</a:rPr>
              <a:t>Информация </a:t>
            </a:r>
            <a:r>
              <a:rPr lang="ru-RU" sz="2800" dirty="0">
                <a:solidFill>
                  <a:srgbClr val="002060"/>
                </a:solidFill>
              </a:rPr>
              <a:t>на сайте обеспечит открытость дошкольного учреждения и сформирует доверие со стороны </a:t>
            </a:r>
            <a:r>
              <a:rPr lang="ru-RU" sz="2800" dirty="0" smtClean="0">
                <a:solidFill>
                  <a:srgbClr val="002060"/>
                </a:solidFill>
              </a:rPr>
              <a:t>родителей.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</a:rPr>
              <a:t>На </a:t>
            </a:r>
            <a:r>
              <a:rPr lang="ru-RU" sz="2800" dirty="0">
                <a:solidFill>
                  <a:srgbClr val="002060"/>
                </a:solidFill>
              </a:rPr>
              <a:t>сайте можно размещать большой объем полезной для родителей </a:t>
            </a:r>
            <a:r>
              <a:rPr lang="ru-RU" sz="2800" dirty="0" smtClean="0">
                <a:solidFill>
                  <a:srgbClr val="002060"/>
                </a:solidFill>
              </a:rPr>
              <a:t>информации.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2060"/>
                </a:solidFill>
              </a:rPr>
              <a:t>Если хотите проинформировать родителей о мероприятии в ДОО, лучше дублировать информацию на разные каналы общения. Не все родители – постоянные посетители сайта. </a:t>
            </a:r>
            <a:endParaRPr lang="ru-RU" sz="2800" dirty="0" smtClean="0">
              <a:solidFill>
                <a:srgbClr val="00206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2060"/>
                </a:solidFill>
              </a:rPr>
              <a:t>Кроме того, сайт обеспечивает в основном одностороннюю </a:t>
            </a:r>
            <a:r>
              <a:rPr lang="ru-RU" sz="2800" dirty="0" err="1" smtClean="0">
                <a:solidFill>
                  <a:srgbClr val="002060"/>
                </a:solidFill>
              </a:rPr>
              <a:t>связьи</a:t>
            </a:r>
            <a:r>
              <a:rPr lang="ru-RU" sz="2800" dirty="0" smtClean="0">
                <a:solidFill>
                  <a:srgbClr val="002060"/>
                </a:solidFill>
              </a:rPr>
              <a:t> не </a:t>
            </a:r>
            <a:r>
              <a:rPr lang="ru-RU" sz="2800" dirty="0">
                <a:solidFill>
                  <a:srgbClr val="002060"/>
                </a:solidFill>
              </a:rPr>
              <a:t>предполагает мгновенного ответа.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2060"/>
                </a:solidFill>
              </a:rPr>
              <a:t>Чтобы родители и педагоги могли общаться на сайте, создайте для этого форум.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sz="2800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1" y="3103418"/>
            <a:ext cx="2431685" cy="900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197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>
        <p:split orient="vert"/>
        <p:sndAc>
          <p:stSnd>
            <p:snd r:embed="rId2" name="chimes.wav"/>
          </p:stSnd>
        </p:sndAc>
      </p:transition>
    </mc:Choice>
    <mc:Fallback xmlns="">
      <p:transition advClick="0" advTm="20000">
        <p:split orient="vert"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. Форум на официальном сайте образовательного учреждения.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002060"/>
                </a:solidFill>
              </a:rPr>
              <a:t> Суть работы форума на сайте ДОО в том, что посетители создают свои темы и обсуждают их с другими посетителями (родителями и педагогами). Внутри темы также могут устраиваться опросы.</a:t>
            </a:r>
          </a:p>
        </p:txBody>
      </p:sp>
    </p:spTree>
    <p:extLst>
      <p:ext uri="{BB962C8B-B14F-4D97-AF65-F5344CB8AC3E}">
        <p14:creationId xmlns:p14="http://schemas.microsoft.com/office/powerpoint/2010/main" val="1502562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>
        <p:split orient="vert"/>
        <p:sndAc>
          <p:stSnd>
            <p:snd r:embed="rId2" name="chimes.wav"/>
          </p:stSnd>
        </p:sndAc>
      </p:transition>
    </mc:Choice>
    <mc:Fallback xmlns="">
      <p:transition advClick="0" advTm="20000">
        <p:split orient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6800" y="609600"/>
            <a:ext cx="2119745" cy="59574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Плюсы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110" y="1080655"/>
            <a:ext cx="11804072" cy="5569527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002060"/>
                </a:solidFill>
              </a:rPr>
              <a:t>Форум – хорошее дополнение сайта. После того как родители посетили сайт, они могут оставить вопросы, комментарии, пожелания по наполнению сайта. </a:t>
            </a:r>
            <a:endParaRPr lang="ru-RU" sz="2800" dirty="0" smtClean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Ещё </a:t>
            </a:r>
            <a:r>
              <a:rPr lang="ru-RU" sz="2800" dirty="0">
                <a:solidFill>
                  <a:srgbClr val="002060"/>
                </a:solidFill>
              </a:rPr>
              <a:t>один плюс форума – возможность общаться в удобное время и </a:t>
            </a:r>
            <a:r>
              <a:rPr lang="ru-RU" sz="2800" dirty="0" smtClean="0">
                <a:solidFill>
                  <a:srgbClr val="002060"/>
                </a:solidFill>
              </a:rPr>
              <a:t>подробно </a:t>
            </a:r>
            <a:r>
              <a:rPr lang="ru-RU" sz="2800" dirty="0">
                <a:solidFill>
                  <a:srgbClr val="002060"/>
                </a:solidFill>
              </a:rPr>
              <a:t>обсуждать интересующую проблему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Форум </a:t>
            </a:r>
            <a:r>
              <a:rPr lang="ru-RU" sz="2800" dirty="0">
                <a:solidFill>
                  <a:srgbClr val="002060"/>
                </a:solidFill>
              </a:rPr>
              <a:t>требует постоянного внимания со стороны куратора сайта ДОО. В дискуссиях на форуме обязательно должны участвовать педагоги и предлагать темы для обсуждения. Для этого им приходится специально выделять время. Кроме того, если вопросы на форуме долго остаются без ответов, родители перестают посещать его.</a:t>
            </a:r>
          </a:p>
          <a:p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76800" y="3244334"/>
            <a:ext cx="21197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40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Минусы</a:t>
            </a:r>
          </a:p>
        </p:txBody>
      </p:sp>
    </p:spTree>
    <p:extLst>
      <p:ext uri="{BB962C8B-B14F-4D97-AF65-F5344CB8AC3E}">
        <p14:creationId xmlns:p14="http://schemas.microsoft.com/office/powerpoint/2010/main" val="4020573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>
        <p:split orient="vert"/>
        <p:sndAc>
          <p:stSnd>
            <p:snd r:embed="rId2" name="chimes.wav"/>
          </p:stSnd>
        </p:sndAc>
      </p:transition>
    </mc:Choice>
    <mc:Fallback xmlns="">
      <p:transition advClick="0" advTm="20000">
        <p:split orient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Блоги и странички педагогов.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002060"/>
                </a:solidFill>
              </a:rPr>
              <a:t>Блоги и странички приобретают большую популярность среди педагогов. Здесь можно разместить информацию о своей профессиональной деятельности и достижениях, а также рекомендации по развитию и воспитанию детей дошкольного возраста.</a:t>
            </a:r>
          </a:p>
        </p:txBody>
      </p:sp>
    </p:spTree>
    <p:extLst>
      <p:ext uri="{BB962C8B-B14F-4D97-AF65-F5344CB8AC3E}">
        <p14:creationId xmlns:p14="http://schemas.microsoft.com/office/powerpoint/2010/main" val="2953642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>
        <p:split orient="vert"/>
        <p:sndAc>
          <p:stSnd>
            <p:snd r:embed="rId2" name="chimes.wav"/>
          </p:stSnd>
        </p:sndAc>
      </p:transition>
    </mc:Choice>
    <mc:Fallback xmlns="">
      <p:transition advClick="0" advTm="20000">
        <p:split orient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91890" y="290946"/>
            <a:ext cx="2189019" cy="6373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плюсы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818" y="775855"/>
            <a:ext cx="11720946" cy="5888181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002060"/>
                </a:solidFill>
              </a:rPr>
              <a:t>Материалы, которые педагог размещает на своей страничке или в блоге, демонстрируют родителям его профессиональные интересы, знания и навыки. Это повышает авторитет педагога, формирует уважение и доверие к нему.</a:t>
            </a:r>
          </a:p>
          <a:p>
            <a:r>
              <a:rPr lang="ru-RU" sz="2800" dirty="0">
                <a:solidFill>
                  <a:srgbClr val="002060"/>
                </a:solidFill>
              </a:rPr>
              <a:t>Педагог может записать и разместить в блоге </a:t>
            </a:r>
            <a:r>
              <a:rPr lang="ru-RU" sz="2800" dirty="0" smtClean="0">
                <a:solidFill>
                  <a:srgbClr val="002060"/>
                </a:solidFill>
              </a:rPr>
              <a:t>видео консультацию </a:t>
            </a:r>
            <a:r>
              <a:rPr lang="ru-RU" sz="2800" dirty="0">
                <a:solidFill>
                  <a:srgbClr val="002060"/>
                </a:solidFill>
              </a:rPr>
              <a:t>для родителей, которые пропустили собрание в группе. В режиме онлайн можно консультировать родителей, дети которых испытывают трудности в обучении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2800" dirty="0">
                <a:solidFill>
                  <a:srgbClr val="002060"/>
                </a:solidFill>
              </a:rPr>
              <a:t>Чтобы создать и вести блог или личную страницу, педагог должен иметь специальные знания и умения. Помимо технических вопросов, нужно знать, о чем и как писать, чтобы посетителям было интересно. Кроме того, это отнимает много времени, ведь заниматься блогом или страничкой придется в нерабочее время.</a:t>
            </a:r>
          </a:p>
          <a:p>
            <a:endParaRPr lang="ru-RU" sz="2800" dirty="0">
              <a:solidFill>
                <a:srgbClr val="002060"/>
              </a:solidFill>
            </a:endParaRPr>
          </a:p>
          <a:p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1890" y="3602182"/>
            <a:ext cx="218902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07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>
        <p:split orient="vert"/>
        <p:sndAc>
          <p:stSnd>
            <p:snd r:embed="rId2" name="chimes.wav"/>
          </p:stSnd>
        </p:sndAc>
      </p:transition>
    </mc:Choice>
    <mc:Fallback xmlns="">
      <p:transition advClick="0" advTm="20000">
        <p:split orient="vert"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78</TotalTime>
  <Words>1095</Words>
  <Application>Microsoft Office PowerPoint</Application>
  <PresentationFormat>Широкоэкранный</PresentationFormat>
  <Paragraphs>59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Aharoni</vt:lpstr>
      <vt:lpstr>Arial</vt:lpstr>
      <vt:lpstr>Corbel</vt:lpstr>
      <vt:lpstr>Wingdings</vt:lpstr>
      <vt:lpstr>Базис</vt:lpstr>
      <vt:lpstr>Виртуальное общение с родителями плюсы и минусы</vt:lpstr>
      <vt:lpstr>Что такое виртуальное общение?</vt:lpstr>
      <vt:lpstr>Восемь преимуществ виртуального общения с родителями:</vt:lpstr>
      <vt:lpstr>Сайт ДОУ.</vt:lpstr>
      <vt:lpstr>Плюсы</vt:lpstr>
      <vt:lpstr>. Форум на официальном сайте образовательного учреждения.</vt:lpstr>
      <vt:lpstr>Плюсы</vt:lpstr>
      <vt:lpstr>Блоги и странички педагогов.</vt:lpstr>
      <vt:lpstr>плюсы</vt:lpstr>
      <vt:lpstr>. Электронная почта</vt:lpstr>
      <vt:lpstr>плюсы</vt:lpstr>
      <vt:lpstr>Группа в социальной сети.</vt:lpstr>
      <vt:lpstr>плюсы</vt:lpstr>
      <vt:lpstr>. Чат в мессенджерах.</vt:lpstr>
      <vt:lpstr>плюсы</vt:lpstr>
      <vt:lpstr>Минусы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Виртуальное общение с родителями плюсы и минусы</dc:title>
  <dc:creator>Пользователь</dc:creator>
  <cp:lastModifiedBy>Пользователь</cp:lastModifiedBy>
  <cp:revision>9</cp:revision>
  <dcterms:created xsi:type="dcterms:W3CDTF">2021-01-30T19:50:49Z</dcterms:created>
  <dcterms:modified xsi:type="dcterms:W3CDTF">2021-02-01T19:43:40Z</dcterms:modified>
</cp:coreProperties>
</file>