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5"/>
            <a:ext cx="9144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05001"/>
            <a:ext cx="7371907" cy="25368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«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ЛОГО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МИШЕНЬ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» -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ЭФФЕКТИВНЫЙ ИНСТРУМЕНТ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В РАБОТЕ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УЧИТЕЛЯ-ЛОГОПЕДА</a:t>
            </a:r>
            <a:endParaRPr lang="en-GB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533" y="4495800"/>
            <a:ext cx="4267200" cy="16002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Авторский коллектив: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С.Е.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Атоян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- учитель-логопед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МДОУ №23 «Ромашка» ТМР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А.А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Гонялова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- учитель-логопед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МДОУ №23 «Ромашка» ТМР 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Муниципальное  дошкольное  образовательное  учреждение</a:t>
            </a:r>
            <a:endParaRPr lang="ru-RU" dirty="0"/>
          </a:p>
          <a:p>
            <a:pPr algn="ctr"/>
            <a:r>
              <a:rPr lang="ru-RU" b="1" dirty="0"/>
              <a:t>«Детский сад №23 «Ромашка</a:t>
            </a:r>
            <a:r>
              <a:rPr lang="ru-RU" b="1" dirty="0" smtClean="0"/>
              <a:t>» ТМР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ВАРИАНТЫ ИГР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2754000" cy="3672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7" y="2895600"/>
            <a:ext cx="2754000" cy="3672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35" y="1524000"/>
            <a:ext cx="2754000" cy="3672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567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458200" cy="1033166"/>
          </a:xfrm>
        </p:spPr>
        <p:txBody>
          <a:bodyPr>
            <a:noAutofit/>
          </a:bodyPr>
          <a:lstStyle/>
          <a:p>
            <a:r>
              <a:rPr lang="ru-RU" sz="3200" b="1" dirty="0"/>
              <a:t>Преимущества</a:t>
            </a:r>
            <a:r>
              <a:rPr lang="ru-RU" sz="3200" dirty="0"/>
              <a:t> использования </a:t>
            </a:r>
            <a:r>
              <a:rPr lang="ru-RU" sz="3200" dirty="0" smtClean="0"/>
              <a:t>лого</a:t>
            </a:r>
            <a:r>
              <a:rPr lang="ru-RU" sz="3200" dirty="0" smtClean="0"/>
              <a:t>мишени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логопедической практике</a:t>
            </a:r>
            <a:endParaRPr lang="en-GB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056837" y="2504660"/>
            <a:ext cx="7315199" cy="1105617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1420" y="1922"/>
              <a:ext cx="181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1066802" y="3610277"/>
            <a:ext cx="7315199" cy="1142201"/>
            <a:chOff x="1296" y="2304"/>
            <a:chExt cx="2976" cy="432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1415" y="2408"/>
              <a:ext cx="18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1071993" y="4750620"/>
            <a:ext cx="7315199" cy="1040581"/>
            <a:chOff x="1296" y="2832"/>
            <a:chExt cx="2976" cy="432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gray">
            <a:xfrm>
              <a:off x="1434" y="2932"/>
              <a:ext cx="181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000" dirty="0"/>
                <a:t>4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1034408" y="5791201"/>
            <a:ext cx="7337627" cy="990599"/>
            <a:chOff x="1296" y="3360"/>
            <a:chExt cx="2976" cy="432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1673" y="3460"/>
              <a:ext cx="216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gray">
            <a:xfrm>
              <a:off x="1427" y="3448"/>
              <a:ext cx="170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/>
                <a:t>5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34408" y="1332145"/>
            <a:ext cx="7347592" cy="1105617"/>
            <a:chOff x="1295400" y="1784934"/>
            <a:chExt cx="6400800" cy="129540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295400" y="1784934"/>
              <a:ext cx="6400800" cy="1295400"/>
              <a:chOff x="1296" y="1344"/>
              <a:chExt cx="2976" cy="432"/>
            </a:xfrm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gray">
              <a:xfrm>
                <a:off x="1536" y="1419"/>
                <a:ext cx="2736" cy="2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21B3E1">
                      <a:gamma/>
                      <a:tint val="21176"/>
                      <a:invGamma/>
                    </a:srgbClr>
                  </a:gs>
                  <a:gs pos="100000">
                    <a:srgbClr val="21B3E1"/>
                  </a:gs>
                </a:gsLst>
                <a:lin ang="0" scaled="1"/>
              </a:gra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>
                <a:outerShdw dist="99190" dir="238833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AutoShape 4"/>
              <p:cNvSpPr>
                <a:spLocks noChangeArrowheads="1"/>
              </p:cNvSpPr>
              <p:nvPr/>
            </p:nvSpPr>
            <p:spPr bwMode="gray">
              <a:xfrm>
                <a:off x="1296" y="1344"/>
                <a:ext cx="432" cy="432"/>
              </a:xfrm>
              <a:prstGeom prst="diamond">
                <a:avLst/>
              </a:prstGeom>
              <a:gradFill rotWithShape="1">
                <a:gsLst>
                  <a:gs pos="0">
                    <a:srgbClr val="21B3E1">
                      <a:gamma/>
                      <a:shade val="46275"/>
                      <a:invGamma/>
                    </a:srgbClr>
                  </a:gs>
                  <a:gs pos="100000">
                    <a:srgbClr val="21B3E1"/>
                  </a:gs>
                </a:gsLst>
                <a:lin ang="0" scaled="1"/>
              </a:gra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gray">
              <a:xfrm>
                <a:off x="1680" y="1454"/>
                <a:ext cx="2160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  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gray">
              <a:xfrm>
                <a:off x="1422" y="1442"/>
                <a:ext cx="18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2295584" y="1970969"/>
              <a:ext cx="5324416" cy="829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игры с </a:t>
              </a:r>
              <a:r>
                <a:rPr lang="ru-RU" sz="2000" dirty="0" smtClean="0"/>
                <a:t>лог</a:t>
              </a:r>
              <a:r>
                <a:rPr lang="ru-RU" sz="2000" dirty="0" smtClean="0"/>
                <a:t>омишенью </a:t>
              </a:r>
              <a:r>
                <a:rPr lang="ru-RU" sz="2000" dirty="0" smtClean="0"/>
                <a:t>отвлекают </a:t>
              </a:r>
              <a:r>
                <a:rPr lang="ru-RU" sz="2000" dirty="0"/>
                <a:t>внимание ребёнка от речевого дефекта и побуждают его к общению;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926848" y="2724299"/>
            <a:ext cx="6356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/>
              <a:t>игровая форма </a:t>
            </a:r>
            <a:r>
              <a:rPr lang="ru-RU" sz="2000" dirty="0" smtClean="0"/>
              <a:t>обучения,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эмоциональная </a:t>
            </a:r>
            <a:r>
              <a:rPr lang="ru-RU" sz="2000" dirty="0"/>
              <a:t>привлекательность;</a:t>
            </a:r>
          </a:p>
          <a:p>
            <a:pPr algn="ctr"/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142948" y="3858211"/>
            <a:ext cx="606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автоматизация звуков в сочетании с двигательной активностью;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54084" y="5005342"/>
            <a:ext cx="6269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развиваются сила, ловкость, быстрота реакции, точность движений;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16404" y="5963179"/>
            <a:ext cx="6155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тренируется контроль, переключение, удержание и выполнение заданной </a:t>
            </a:r>
            <a:r>
              <a:rPr lang="ru-RU" sz="2000" dirty="0" smtClean="0"/>
              <a:t>программы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64" y="90964"/>
            <a:ext cx="8229600" cy="19475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ЦЕЛЬ:</a:t>
            </a:r>
            <a:br>
              <a:rPr lang="ru-RU" dirty="0" smtClean="0">
                <a:latin typeface="+mn-l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685801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повышение результативности работы по коррекции звукопроизношения на основе использования упражнений с </a:t>
            </a:r>
            <a:r>
              <a:rPr lang="ru-RU" sz="2400" dirty="0" smtClean="0"/>
              <a:t>лого</a:t>
            </a:r>
            <a:r>
              <a:rPr lang="ru-RU" sz="2400" dirty="0" smtClean="0"/>
              <a:t>мишенью </a:t>
            </a:r>
            <a:r>
              <a:rPr lang="ru-RU" sz="2400" dirty="0" smtClean="0"/>
              <a:t>и доски - балансира.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3" b="20864"/>
          <a:stretch/>
        </p:blipFill>
        <p:spPr>
          <a:xfrm>
            <a:off x="457201" y="2814705"/>
            <a:ext cx="3729964" cy="3131329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54309" y="1964323"/>
            <a:ext cx="441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комплект входит:</a:t>
            </a:r>
          </a:p>
          <a:p>
            <a:r>
              <a:rPr lang="ru-RU" sz="2200" dirty="0" smtClean="0"/>
              <a:t>-  </a:t>
            </a:r>
            <a:r>
              <a:rPr lang="ru-RU" sz="2200" dirty="0" smtClean="0"/>
              <a:t>лог</a:t>
            </a:r>
            <a:r>
              <a:rPr lang="ru-RU" sz="2200" dirty="0" smtClean="0"/>
              <a:t>омишень </a:t>
            </a:r>
            <a:r>
              <a:rPr lang="ru-RU" sz="2200" dirty="0"/>
              <a:t>из фанеры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- 9 разноцветных крышек из фанеры;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-  </a:t>
            </a:r>
            <a:r>
              <a:rPr lang="ru-RU" sz="2200" dirty="0"/>
              <a:t>комплект </a:t>
            </a:r>
            <a:r>
              <a:rPr lang="ru-RU" sz="2200" dirty="0" smtClean="0"/>
              <a:t>карточек с картинным материалом; </a:t>
            </a:r>
            <a:endParaRPr lang="ru-RU" sz="2200" dirty="0"/>
          </a:p>
          <a:p>
            <a:r>
              <a:rPr lang="ru-RU" sz="2200" dirty="0" smtClean="0"/>
              <a:t>-  </a:t>
            </a:r>
            <a:r>
              <a:rPr lang="ru-RU" sz="2200" dirty="0"/>
              <a:t>9 разноцветных сенсорных мешочков (наполнение чечевица</a:t>
            </a:r>
            <a:r>
              <a:rPr lang="ru-RU" sz="2200" dirty="0" smtClean="0"/>
              <a:t>);</a:t>
            </a:r>
            <a:endParaRPr lang="ru-RU" sz="2200" dirty="0"/>
          </a:p>
          <a:p>
            <a:r>
              <a:rPr lang="ru-RU" sz="2200" dirty="0" smtClean="0"/>
              <a:t>- </a:t>
            </a:r>
            <a:r>
              <a:rPr lang="ru-RU" sz="2200" dirty="0" smtClean="0"/>
              <a:t>м</a:t>
            </a:r>
            <a:r>
              <a:rPr lang="ru-RU" sz="2200" dirty="0" smtClean="0"/>
              <a:t>яч большой;</a:t>
            </a:r>
            <a:endParaRPr lang="ru-RU" sz="2200" dirty="0"/>
          </a:p>
          <a:p>
            <a:r>
              <a:rPr lang="ru-RU" sz="2200" dirty="0" smtClean="0"/>
              <a:t>-</a:t>
            </a:r>
            <a:r>
              <a:rPr lang="ru-RU" sz="2200" dirty="0" smtClean="0"/>
              <a:t> </a:t>
            </a:r>
            <a:r>
              <a:rPr lang="ru-RU" sz="2200" dirty="0"/>
              <a:t>м</a:t>
            </a:r>
            <a:r>
              <a:rPr lang="ru-RU" sz="2200" dirty="0" smtClean="0"/>
              <a:t>ячи малые;</a:t>
            </a:r>
            <a:endParaRPr lang="ru-RU" sz="2200" dirty="0"/>
          </a:p>
          <a:p>
            <a:r>
              <a:rPr lang="ru-RU" sz="2200" dirty="0" smtClean="0"/>
              <a:t>-  </a:t>
            </a:r>
            <a:r>
              <a:rPr lang="ru-RU" sz="2200" dirty="0"/>
              <a:t>методические рекомендации с описанием упражнений для работы на </a:t>
            </a:r>
            <a:r>
              <a:rPr lang="ru-RU" sz="2200" dirty="0" smtClean="0"/>
              <a:t>лого</a:t>
            </a:r>
            <a:r>
              <a:rPr lang="ru-RU" sz="2200" dirty="0" smtClean="0"/>
              <a:t>мишени </a:t>
            </a:r>
            <a:r>
              <a:rPr lang="ru-RU" sz="2200" dirty="0" smtClean="0"/>
              <a:t>с </a:t>
            </a:r>
            <a:r>
              <a:rPr lang="ru-RU" sz="2200" dirty="0"/>
              <a:t>перечнем речевого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54410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4343400" cy="133796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МОДУЛЬ «АРТИКУЛЯЦИОННАЯ ГИМНАСТИКА»</a:t>
            </a:r>
            <a:br>
              <a:rPr lang="ru-RU" sz="3600" b="1" dirty="0" smtClean="0"/>
            </a:br>
            <a:endParaRPr lang="en-GB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1875"/>
          <a:stretch/>
        </p:blipFill>
        <p:spPr>
          <a:xfrm rot="10800000">
            <a:off x="728132" y="3505201"/>
            <a:ext cx="3336995" cy="326741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48201" y="304801"/>
            <a:ext cx="4419601" cy="1414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/>
              <a:t/>
            </a:r>
            <a:br>
              <a:rPr lang="ru-RU" sz="9600" dirty="0"/>
            </a:br>
            <a:r>
              <a:rPr lang="ru-RU" sz="10700" b="1" dirty="0" smtClean="0"/>
              <a:t>МОДУЛЬ </a:t>
            </a:r>
          </a:p>
          <a:p>
            <a:r>
              <a:rPr lang="ru-RU" sz="10700" b="1" dirty="0" smtClean="0"/>
              <a:t>«ГЛАСНЫЕ ЗВУКИ»</a:t>
            </a:r>
            <a:br>
              <a:rPr lang="ru-RU" sz="10700" b="1" dirty="0" smtClean="0"/>
            </a:br>
            <a:endParaRPr lang="en-GB" sz="10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 b="1975"/>
          <a:stretch/>
        </p:blipFill>
        <p:spPr>
          <a:xfrm rot="16200000">
            <a:off x="5254675" y="1302009"/>
            <a:ext cx="3259157" cy="398609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46135" y="4924636"/>
            <a:ext cx="3962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Задачи: </a:t>
            </a:r>
            <a:endParaRPr lang="ru-RU" sz="2000" b="1" i="1" dirty="0" smtClean="0"/>
          </a:p>
          <a:p>
            <a:pPr algn="ctr"/>
            <a:r>
              <a:rPr lang="ru-RU" sz="2000" dirty="0"/>
              <a:t>закрепить артикуляцию гласных звуков и образ букв, автоматизировать звуки в слогах, а так же закрепить навыки звукового анализа.</a:t>
            </a:r>
          </a:p>
          <a:p>
            <a:pPr algn="ctr"/>
            <a:r>
              <a:rPr lang="ru-RU" sz="2200" dirty="0" smtClean="0"/>
              <a:t>.  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1828801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Задачи: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выработать </a:t>
            </a:r>
            <a:r>
              <a:rPr lang="ru-RU" sz="2000" dirty="0"/>
              <a:t>навык правильных, полноценных движений и определённых положений артикуляционных </a:t>
            </a:r>
            <a:r>
              <a:rPr lang="ru-RU" sz="2000" dirty="0" smtClean="0"/>
              <a:t>органов</a:t>
            </a:r>
            <a:r>
              <a:rPr lang="ru-RU" sz="2000" dirty="0"/>
              <a:t>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73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1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1" dirty="0" smtClean="0"/>
              <a:t>МОДУЛЬ </a:t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ЗВУКОПРОИЗНОШЕНИЕ»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2723"/>
          <a:stretch/>
        </p:blipFill>
        <p:spPr>
          <a:xfrm rot="10800000">
            <a:off x="457200" y="1880243"/>
            <a:ext cx="4165637" cy="329310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2" b="11203"/>
          <a:stretch/>
        </p:blipFill>
        <p:spPr>
          <a:xfrm rot="16200000">
            <a:off x="5253750" y="1893294"/>
            <a:ext cx="3284105" cy="3276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38200" y="52578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Задачи:</a:t>
            </a:r>
            <a:r>
              <a:rPr lang="ru-RU" sz="2200" dirty="0"/>
              <a:t> </a:t>
            </a:r>
            <a:endParaRPr lang="ru-RU" sz="2200" dirty="0" smtClean="0"/>
          </a:p>
          <a:p>
            <a:pPr algn="ctr"/>
            <a:r>
              <a:rPr lang="ru-RU" sz="2200" dirty="0" smtClean="0"/>
              <a:t>активизировать </a:t>
            </a:r>
            <a:r>
              <a:rPr lang="ru-RU" sz="2200" dirty="0"/>
              <a:t>речь, закрепить навык произношения звуков в словах в различных позициях: в начале, середине, конце слова, в словах со стечением согласных.  </a:t>
            </a:r>
          </a:p>
        </p:txBody>
      </p:sp>
    </p:spTree>
    <p:extLst>
      <p:ext uri="{BB962C8B-B14F-4D97-AF65-F5344CB8AC3E}">
        <p14:creationId xmlns:p14="http://schemas.microsoft.com/office/powerpoint/2010/main" val="126042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1"/>
            <a:ext cx="3962400" cy="10331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1" dirty="0" smtClean="0"/>
              <a:t>МОДУЛЬ </a:t>
            </a:r>
            <a:br>
              <a:rPr lang="ru-RU" sz="3600" b="1" dirty="0" smtClean="0"/>
            </a:br>
            <a:r>
              <a:rPr lang="ru-RU" sz="3600" b="1" dirty="0" smtClean="0"/>
              <a:t>«ГРАММАТИКА»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7246"/>
          <a:stretch/>
        </p:blipFill>
        <p:spPr>
          <a:xfrm>
            <a:off x="457200" y="3124200"/>
            <a:ext cx="3150275" cy="36322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7901"/>
          <a:stretch/>
        </p:blipFill>
        <p:spPr>
          <a:xfrm rot="16200000">
            <a:off x="4927131" y="1237965"/>
            <a:ext cx="3581400" cy="415619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16595" y="457201"/>
            <a:ext cx="39624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2800" b="1" dirty="0" smtClean="0"/>
              <a:t>МОДУЛЬ </a:t>
            </a:r>
            <a:br>
              <a:rPr lang="ru-RU" sz="12800" b="1" dirty="0" smtClean="0"/>
            </a:br>
            <a:r>
              <a:rPr lang="ru-RU" sz="12800" b="1" dirty="0" smtClean="0"/>
              <a:t>«ПАДЕЖИ»</a:t>
            </a:r>
            <a:br>
              <a:rPr lang="ru-RU" sz="12800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1498833"/>
            <a:ext cx="41063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Задачи:</a:t>
            </a:r>
            <a:r>
              <a:rPr lang="ru-RU" sz="2200" dirty="0"/>
              <a:t> </a:t>
            </a:r>
            <a:r>
              <a:rPr lang="ru-RU" sz="2200" dirty="0" smtClean="0"/>
              <a:t>формировать </a:t>
            </a:r>
            <a:r>
              <a:rPr lang="ru-RU" sz="2200" dirty="0"/>
              <a:t>грамматически правильную речь, автоматизировать трудные звуки.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5106763"/>
            <a:ext cx="4740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Задачи:</a:t>
            </a:r>
            <a:r>
              <a:rPr lang="ru-RU" sz="2200" dirty="0"/>
              <a:t> </a:t>
            </a:r>
            <a:r>
              <a:rPr lang="ru-RU" sz="2200" dirty="0" smtClean="0"/>
              <a:t>упражнять </a:t>
            </a:r>
            <a:r>
              <a:rPr lang="ru-RU" sz="2200" dirty="0"/>
              <a:t>в изменении слов по падежам, отработать падежные окончания существительных, автоматизировать звуки.</a:t>
            </a:r>
          </a:p>
        </p:txBody>
      </p:sp>
    </p:spTree>
    <p:extLst>
      <p:ext uri="{BB962C8B-B14F-4D97-AF65-F5344CB8AC3E}">
        <p14:creationId xmlns:p14="http://schemas.microsoft.com/office/powerpoint/2010/main" val="301504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1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1" dirty="0" smtClean="0"/>
              <a:t>МОДУЛЬ </a:t>
            </a:r>
            <a:br>
              <a:rPr lang="ru-RU" sz="3600" b="1" dirty="0" smtClean="0"/>
            </a:br>
            <a:r>
              <a:rPr lang="ru-RU" sz="3600" b="1" dirty="0" smtClean="0"/>
              <a:t>«ФРАЗЫ»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062" r="8797" b="10493"/>
          <a:stretch/>
        </p:blipFill>
        <p:spPr>
          <a:xfrm>
            <a:off x="381000" y="2209800"/>
            <a:ext cx="4535237" cy="35052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81600" y="2177296"/>
            <a:ext cx="381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Задачи: </a:t>
            </a:r>
            <a:endParaRPr lang="ru-RU" sz="2200" b="1" i="1" dirty="0" smtClean="0"/>
          </a:p>
          <a:p>
            <a:pPr algn="ctr"/>
            <a:r>
              <a:rPr lang="ru-RU" sz="2200" dirty="0" smtClean="0"/>
              <a:t>автоматизации </a:t>
            </a:r>
            <a:r>
              <a:rPr lang="ru-RU" sz="2200" dirty="0"/>
              <a:t>звуков во фразе, развитие синтаксической стороны </a:t>
            </a:r>
            <a:r>
              <a:rPr lang="ru-RU" sz="2200" dirty="0" smtClean="0"/>
              <a:t>речи.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8" t="15876" r="30695" b="11861"/>
          <a:stretch/>
        </p:blipFill>
        <p:spPr>
          <a:xfrm>
            <a:off x="6324601" y="4114800"/>
            <a:ext cx="1786467" cy="25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0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1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b="1" dirty="0" smtClean="0"/>
              <a:t>МОДУЛЬ </a:t>
            </a:r>
            <a:br>
              <a:rPr lang="ru-RU" sz="3600" b="1" dirty="0" smtClean="0"/>
            </a:br>
            <a:r>
              <a:rPr lang="ru-RU" sz="3600" b="1" dirty="0" smtClean="0"/>
              <a:t>«ПРОСОДИКА»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0" b="10124"/>
          <a:stretch/>
        </p:blipFill>
        <p:spPr>
          <a:xfrm rot="16200000">
            <a:off x="993406" y="1572225"/>
            <a:ext cx="3044791" cy="3960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5800" y="5334000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Задачи: </a:t>
            </a:r>
            <a:endParaRPr lang="ru-RU" sz="2200" b="1" i="1" dirty="0" smtClean="0"/>
          </a:p>
          <a:p>
            <a:pPr algn="ctr"/>
            <a:r>
              <a:rPr lang="ru-RU" sz="2200" dirty="0" smtClean="0"/>
              <a:t>развитие </a:t>
            </a:r>
            <a:r>
              <a:rPr lang="ru-RU" sz="2200" dirty="0"/>
              <a:t>просодической стороны </a:t>
            </a:r>
            <a:r>
              <a:rPr lang="ru-RU" sz="2200" dirty="0" smtClean="0"/>
              <a:t>речи - </a:t>
            </a:r>
            <a:r>
              <a:rPr lang="ru-RU" sz="2200" dirty="0"/>
              <a:t>темпа, ритма, высоты и силы, интонационной выразительности голоса, автоматизация звуков.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4197"/>
          <a:stretch/>
        </p:blipFill>
        <p:spPr>
          <a:xfrm rot="16200000">
            <a:off x="4975770" y="2050360"/>
            <a:ext cx="3166865" cy="3060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130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229600" cy="1033166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ВАРИАНТЫ ИГР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> </a:t>
            </a:r>
            <a:br>
              <a:rPr lang="ru-RU" dirty="0"/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1" y="1219200"/>
            <a:ext cx="2970000" cy="3960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36133"/>
            <a:ext cx="2970000" cy="3960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7" y="2438400"/>
            <a:ext cx="2970000" cy="396000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101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272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</vt:lpstr>
      <vt:lpstr>Century Schoolbook</vt:lpstr>
      <vt:lpstr>Office Theme</vt:lpstr>
      <vt:lpstr>«ЛОГОМИШЕНЬ» -  ЭФФЕКТИВНЫЙ ИНСТРУМЕНТ  В РАБОТЕ УЧИТЕЛЯ-ЛОГОПЕДА</vt:lpstr>
      <vt:lpstr>Преимущества использования логомишени  в логопедической практике</vt:lpstr>
      <vt:lpstr>ЦЕЛЬ:  </vt:lpstr>
      <vt:lpstr> МОДУЛЬ «АРТИКУЛЯЦИОННАЯ ГИМНАСТИКА» </vt:lpstr>
      <vt:lpstr>  МОДУЛЬ  «ЗВУКОПРОИЗНОШЕНИЕ»   </vt:lpstr>
      <vt:lpstr>  МОДУЛЬ  «ГРАММАТИКА»   </vt:lpstr>
      <vt:lpstr>  МОДУЛЬ  «ФРАЗЫ»   </vt:lpstr>
      <vt:lpstr>  МОДУЛЬ  «ПРОСОДИКА»   </vt:lpstr>
      <vt:lpstr>  ВАРИАНТЫ ИГР   </vt:lpstr>
      <vt:lpstr>  ВАРИАНТЫ ИГР   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Пользователь</cp:lastModifiedBy>
  <cp:revision>38</cp:revision>
  <dcterms:created xsi:type="dcterms:W3CDTF">2015-12-09T15:59:37Z</dcterms:created>
  <dcterms:modified xsi:type="dcterms:W3CDTF">2023-11-10T19:11:07Z</dcterms:modified>
</cp:coreProperties>
</file>